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0" r:id="rId4"/>
    <p:sldId id="258" r:id="rId5"/>
    <p:sldId id="271" r:id="rId6"/>
    <p:sldId id="261" r:id="rId7"/>
    <p:sldId id="262" r:id="rId8"/>
    <p:sldId id="264" r:id="rId9"/>
    <p:sldId id="267" r:id="rId10"/>
    <p:sldId id="268" r:id="rId11"/>
    <p:sldId id="272" r:id="rId12"/>
    <p:sldId id="279" r:id="rId13"/>
    <p:sldId id="273" r:id="rId14"/>
    <p:sldId id="290" r:id="rId15"/>
    <p:sldId id="274" r:id="rId16"/>
    <p:sldId id="278" r:id="rId17"/>
    <p:sldId id="276" r:id="rId18"/>
    <p:sldId id="280" r:id="rId19"/>
    <p:sldId id="281" r:id="rId20"/>
    <p:sldId id="282" r:id="rId21"/>
    <p:sldId id="289" r:id="rId22"/>
    <p:sldId id="285" r:id="rId23"/>
    <p:sldId id="284" r:id="rId24"/>
    <p:sldId id="291" r:id="rId25"/>
    <p:sldId id="287" r:id="rId26"/>
    <p:sldId id="288" r:id="rId27"/>
    <p:sldId id="293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80" d="100"/>
          <a:sy n="80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lsj\Desktop\SEM4\project\data\MCI_2014_to_2019%20-%20Copy%20(2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lsj\Desktop\SEM4\project\data\MCI_2014_to_2019%20-%20Copy%20(2)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dirty="0"/>
              <a:t>Test</a:t>
            </a:r>
            <a:r>
              <a:rPr lang="en-CA" sz="1800" baseline="0" dirty="0"/>
              <a:t> Accuracy of optimized vs unoptimized models </a:t>
            </a:r>
            <a:endParaRPr lang="en-CA" sz="1800" dirty="0"/>
          </a:p>
        </c:rich>
      </c:tx>
      <c:layout>
        <c:manualLayout>
          <c:xMode val="edge"/>
          <c:yMode val="edge"/>
          <c:x val="0.12882332331226645"/>
          <c:y val="8.2304526748971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Sheet1!$E$3</c:f>
              <c:strCache>
                <c:ptCount val="1"/>
                <c:pt idx="0">
                  <c:v>Test_optimized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Sheet1!$A$4:$A$7</c:f>
              <c:strCache>
                <c:ptCount val="4"/>
                <c:pt idx="0">
                  <c:v>Random Forest</c:v>
                </c:pt>
                <c:pt idx="1">
                  <c:v>Logistic Regression</c:v>
                </c:pt>
                <c:pt idx="2">
                  <c:v>Decision Tree</c:v>
                </c:pt>
                <c:pt idx="3">
                  <c:v>KNN </c:v>
                </c:pt>
              </c:strCache>
            </c:strRef>
          </c:cat>
          <c:val>
            <c:numRef>
              <c:f>Sheet1!$E$4:$E$7</c:f>
              <c:numCache>
                <c:formatCode>General</c:formatCode>
                <c:ptCount val="4"/>
                <c:pt idx="0">
                  <c:v>69.5</c:v>
                </c:pt>
                <c:pt idx="1">
                  <c:v>68.2</c:v>
                </c:pt>
                <c:pt idx="2">
                  <c:v>67.3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C2-46EF-BE1C-DE1ABCEFDA3B}"/>
            </c:ext>
          </c:extLst>
        </c:ser>
        <c:ser>
          <c:idx val="5"/>
          <c:order val="5"/>
          <c:tx>
            <c:strRef>
              <c:f>Sheet1!$G$3</c:f>
              <c:strCache>
                <c:ptCount val="1"/>
                <c:pt idx="0">
                  <c:v>Test_unoptimized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Sheet1!$A$4:$A$7</c:f>
              <c:strCache>
                <c:ptCount val="4"/>
                <c:pt idx="0">
                  <c:v>Random Forest</c:v>
                </c:pt>
                <c:pt idx="1">
                  <c:v>Logistic Regression</c:v>
                </c:pt>
                <c:pt idx="2">
                  <c:v>Decision Tree</c:v>
                </c:pt>
                <c:pt idx="3">
                  <c:v>KNN </c:v>
                </c:pt>
              </c:strCache>
            </c:strRef>
          </c:cat>
          <c:val>
            <c:numRef>
              <c:f>Sheet1!$G$4:$G$7</c:f>
              <c:numCache>
                <c:formatCode>General</c:formatCode>
                <c:ptCount val="4"/>
                <c:pt idx="0">
                  <c:v>60.1</c:v>
                </c:pt>
                <c:pt idx="1">
                  <c:v>58.6</c:v>
                </c:pt>
                <c:pt idx="2">
                  <c:v>57.2</c:v>
                </c:pt>
                <c:pt idx="3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C2-46EF-BE1C-DE1ABCEFDA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2199808"/>
        <c:axId val="176783892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Sheet1!$A$4:$A$7</c15:sqref>
                        </c15:formulaRef>
                      </c:ext>
                    </c:extLst>
                    <c:strCache>
                      <c:ptCount val="4"/>
                      <c:pt idx="0">
                        <c:v>Random Forest</c:v>
                      </c:pt>
                      <c:pt idx="1">
                        <c:v>Logistic Regression</c:v>
                      </c:pt>
                      <c:pt idx="2">
                        <c:v>Decision Tree</c:v>
                      </c:pt>
                      <c:pt idx="3">
                        <c:v>KNN 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Sheet1!$B$4:$B$7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CCC2-46EF-BE1C-DE1ABCEFDA3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Sheet1!$A$4:$A$7</c15:sqref>
                        </c15:formulaRef>
                      </c:ext>
                    </c:extLst>
                    <c:strCache>
                      <c:ptCount val="4"/>
                      <c:pt idx="0">
                        <c:v>Random Forest</c:v>
                      </c:pt>
                      <c:pt idx="1">
                        <c:v>Logistic Regression</c:v>
                      </c:pt>
                      <c:pt idx="2">
                        <c:v>Decision Tree</c:v>
                      </c:pt>
                      <c:pt idx="3">
                        <c:v>KNN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Sheet1!$C$4:$C$7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CC2-46EF-BE1C-DE1ABCEFDA3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Sheet1!$A$4:$A$7</c15:sqref>
                        </c15:formulaRef>
                      </c:ext>
                    </c:extLst>
                    <c:strCache>
                      <c:ptCount val="4"/>
                      <c:pt idx="0">
                        <c:v>Random Forest</c:v>
                      </c:pt>
                      <c:pt idx="1">
                        <c:v>Logistic Regression</c:v>
                      </c:pt>
                      <c:pt idx="2">
                        <c:v>Decision Tree</c:v>
                      </c:pt>
                      <c:pt idx="3">
                        <c:v>KNN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Sheet1!$D$4:$D$7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CC2-46EF-BE1C-DE1ABCEFDA3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Sheet1!$A$4:$A$7</c15:sqref>
                        </c15:formulaRef>
                      </c:ext>
                    </c:extLst>
                    <c:strCache>
                      <c:ptCount val="4"/>
                      <c:pt idx="0">
                        <c:v>Random Forest</c:v>
                      </c:pt>
                      <c:pt idx="1">
                        <c:v>Logistic Regression</c:v>
                      </c:pt>
                      <c:pt idx="2">
                        <c:v>Decision Tree</c:v>
                      </c:pt>
                      <c:pt idx="3">
                        <c:v>KNN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Sheet1!$F$4:$F$7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CC2-46EF-BE1C-DE1ABCEFDA3B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Sheet1!$A$4:$A$7</c15:sqref>
                        </c15:formulaRef>
                      </c:ext>
                    </c:extLst>
                    <c:strCache>
                      <c:ptCount val="4"/>
                      <c:pt idx="0">
                        <c:v>Random Forest</c:v>
                      </c:pt>
                      <c:pt idx="1">
                        <c:v>Logistic Regression</c:v>
                      </c:pt>
                      <c:pt idx="2">
                        <c:v>Decision Tree</c:v>
                      </c:pt>
                      <c:pt idx="3">
                        <c:v>KNN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Sheet1!$H$4:$H$7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CC2-46EF-BE1C-DE1ABCEFDA3B}"/>
                  </c:ext>
                </c:extLst>
              </c15:ser>
            </c15:filteredBarSeries>
          </c:ext>
        </c:extLst>
      </c:barChart>
      <c:catAx>
        <c:axId val="185219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7838928"/>
        <c:crosses val="autoZero"/>
        <c:auto val="1"/>
        <c:lblAlgn val="ctr"/>
        <c:lblOffset val="100"/>
        <c:noMultiLvlLbl val="0"/>
      </c:catAx>
      <c:valAx>
        <c:axId val="176783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19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Yearly Distribution of crime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Sheet2!$W$85</c:f>
              <c:strCache>
                <c:ptCount val="1"/>
                <c:pt idx="0">
                  <c:v>January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Sheet2!$W$86:$W$91</c:f>
              <c:numCache>
                <c:formatCode>General</c:formatCode>
                <c:ptCount val="6"/>
                <c:pt idx="0">
                  <c:v>2344</c:v>
                </c:pt>
                <c:pt idx="1">
                  <c:v>2449</c:v>
                </c:pt>
                <c:pt idx="2">
                  <c:v>2605</c:v>
                </c:pt>
                <c:pt idx="3">
                  <c:v>2623</c:v>
                </c:pt>
                <c:pt idx="4">
                  <c:v>2951</c:v>
                </c:pt>
                <c:pt idx="5">
                  <c:v>2927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07-43F0-B106-E771FC310D79}"/>
            </c:ext>
          </c:extLst>
        </c:ser>
        <c:ser>
          <c:idx val="1"/>
          <c:order val="1"/>
          <c:tx>
            <c:strRef>
              <c:f>Sheet2!$X$85</c:f>
              <c:strCache>
                <c:ptCount val="1"/>
                <c:pt idx="0">
                  <c:v>February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Sheet2!$X$86:$X$91</c:f>
              <c:numCache>
                <c:formatCode>General</c:formatCode>
                <c:ptCount val="6"/>
                <c:pt idx="0">
                  <c:v>2239</c:v>
                </c:pt>
                <c:pt idx="1">
                  <c:v>2083</c:v>
                </c:pt>
                <c:pt idx="2">
                  <c:v>2425</c:v>
                </c:pt>
                <c:pt idx="3">
                  <c:v>2425</c:v>
                </c:pt>
                <c:pt idx="4">
                  <c:v>2639</c:v>
                </c:pt>
                <c:pt idx="5">
                  <c:v>2714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07-43F0-B106-E771FC310D79}"/>
            </c:ext>
          </c:extLst>
        </c:ser>
        <c:ser>
          <c:idx val="2"/>
          <c:order val="2"/>
          <c:tx>
            <c:strRef>
              <c:f>Sheet2!$Y$85</c:f>
              <c:strCache>
                <c:ptCount val="1"/>
                <c:pt idx="0">
                  <c:v>March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Sheet2!$Y$86:$Y$91</c:f>
              <c:numCache>
                <c:formatCode>General</c:formatCode>
                <c:ptCount val="6"/>
                <c:pt idx="0">
                  <c:v>2430</c:v>
                </c:pt>
                <c:pt idx="1">
                  <c:v>2452</c:v>
                </c:pt>
                <c:pt idx="2">
                  <c:v>2713</c:v>
                </c:pt>
                <c:pt idx="3">
                  <c:v>2654</c:v>
                </c:pt>
                <c:pt idx="4">
                  <c:v>2950</c:v>
                </c:pt>
                <c:pt idx="5">
                  <c:v>2941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07-43F0-B106-E771FC310D79}"/>
            </c:ext>
          </c:extLst>
        </c:ser>
        <c:ser>
          <c:idx val="3"/>
          <c:order val="3"/>
          <c:tx>
            <c:strRef>
              <c:f>Sheet2!$Z$85</c:f>
              <c:strCache>
                <c:ptCount val="1"/>
                <c:pt idx="0">
                  <c:v>April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Sheet2!$Z$86:$Z$91</c:f>
              <c:numCache>
                <c:formatCode>General</c:formatCode>
                <c:ptCount val="6"/>
                <c:pt idx="0">
                  <c:v>2523</c:v>
                </c:pt>
                <c:pt idx="1">
                  <c:v>2619</c:v>
                </c:pt>
                <c:pt idx="2">
                  <c:v>2676</c:v>
                </c:pt>
                <c:pt idx="3">
                  <c:v>2866</c:v>
                </c:pt>
                <c:pt idx="4">
                  <c:v>2794</c:v>
                </c:pt>
                <c:pt idx="5">
                  <c:v>3105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07-43F0-B106-E771FC310D79}"/>
            </c:ext>
          </c:extLst>
        </c:ser>
        <c:ser>
          <c:idx val="4"/>
          <c:order val="4"/>
          <c:tx>
            <c:strRef>
              <c:f>Sheet2!$AA$85</c:f>
              <c:strCache>
                <c:ptCount val="1"/>
                <c:pt idx="0">
                  <c:v>May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Sheet2!$AA$86:$AA$91</c:f>
              <c:numCache>
                <c:formatCode>General</c:formatCode>
                <c:ptCount val="6"/>
                <c:pt idx="0">
                  <c:v>2856</c:v>
                </c:pt>
                <c:pt idx="1">
                  <c:v>2832</c:v>
                </c:pt>
                <c:pt idx="2">
                  <c:v>2791</c:v>
                </c:pt>
                <c:pt idx="3">
                  <c:v>2892</c:v>
                </c:pt>
                <c:pt idx="4">
                  <c:v>3282</c:v>
                </c:pt>
                <c:pt idx="5">
                  <c:v>3369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07-43F0-B106-E771FC310D79}"/>
            </c:ext>
          </c:extLst>
        </c:ser>
        <c:ser>
          <c:idx val="5"/>
          <c:order val="5"/>
          <c:tx>
            <c:strRef>
              <c:f>Sheet2!$AB$85</c:f>
              <c:strCache>
                <c:ptCount val="1"/>
                <c:pt idx="0">
                  <c:v>June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Sheet2!$AB$86:$AB$91</c:f>
              <c:numCache>
                <c:formatCode>General</c:formatCode>
                <c:ptCount val="6"/>
                <c:pt idx="0">
                  <c:v>2769</c:v>
                </c:pt>
                <c:pt idx="1">
                  <c:v>2834</c:v>
                </c:pt>
                <c:pt idx="2">
                  <c:v>2865</c:v>
                </c:pt>
                <c:pt idx="3">
                  <c:v>2821</c:v>
                </c:pt>
                <c:pt idx="4">
                  <c:v>3038</c:v>
                </c:pt>
                <c:pt idx="5">
                  <c:v>3424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07-43F0-B106-E771FC310D79}"/>
            </c:ext>
          </c:extLst>
        </c:ser>
        <c:ser>
          <c:idx val="6"/>
          <c:order val="6"/>
          <c:tx>
            <c:strRef>
              <c:f>Sheet2!$AC$85</c:f>
              <c:strCache>
                <c:ptCount val="1"/>
                <c:pt idx="0">
                  <c:v>July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Sheet2!$AC$86:$AC$91</c:f>
              <c:numCache>
                <c:formatCode>General</c:formatCode>
                <c:ptCount val="6"/>
                <c:pt idx="0">
                  <c:v>2702</c:v>
                </c:pt>
                <c:pt idx="1">
                  <c:v>2893</c:v>
                </c:pt>
                <c:pt idx="2">
                  <c:v>2906</c:v>
                </c:pt>
                <c:pt idx="3">
                  <c:v>3176</c:v>
                </c:pt>
                <c:pt idx="4">
                  <c:v>3045</c:v>
                </c:pt>
                <c:pt idx="5">
                  <c:v>3689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807-43F0-B106-E771FC310D79}"/>
            </c:ext>
          </c:extLst>
        </c:ser>
        <c:ser>
          <c:idx val="7"/>
          <c:order val="7"/>
          <c:tx>
            <c:strRef>
              <c:f>Sheet2!$AD$85</c:f>
              <c:strCache>
                <c:ptCount val="1"/>
                <c:pt idx="0">
                  <c:v>August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Sheet2!$AD$86:$AD$91</c:f>
              <c:numCache>
                <c:formatCode>General</c:formatCode>
                <c:ptCount val="6"/>
                <c:pt idx="0">
                  <c:v>2747</c:v>
                </c:pt>
                <c:pt idx="1">
                  <c:v>2899</c:v>
                </c:pt>
                <c:pt idx="2">
                  <c:v>2766</c:v>
                </c:pt>
                <c:pt idx="3">
                  <c:v>2991</c:v>
                </c:pt>
                <c:pt idx="4">
                  <c:v>3205</c:v>
                </c:pt>
                <c:pt idx="5">
                  <c:v>3430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807-43F0-B106-E771FC310D79}"/>
            </c:ext>
          </c:extLst>
        </c:ser>
        <c:ser>
          <c:idx val="8"/>
          <c:order val="8"/>
          <c:tx>
            <c:strRef>
              <c:f>Sheet2!$AE$85</c:f>
              <c:strCache>
                <c:ptCount val="1"/>
                <c:pt idx="0">
                  <c:v>September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Sheet2!$AE$86:$AE$91</c:f>
              <c:numCache>
                <c:formatCode>General</c:formatCode>
                <c:ptCount val="6"/>
                <c:pt idx="0">
                  <c:v>2847</c:v>
                </c:pt>
                <c:pt idx="1">
                  <c:v>2856</c:v>
                </c:pt>
                <c:pt idx="2">
                  <c:v>2752</c:v>
                </c:pt>
                <c:pt idx="3">
                  <c:v>2916</c:v>
                </c:pt>
                <c:pt idx="4">
                  <c:v>2937</c:v>
                </c:pt>
                <c:pt idx="5">
                  <c:v>3241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807-43F0-B106-E771FC310D79}"/>
            </c:ext>
          </c:extLst>
        </c:ser>
        <c:ser>
          <c:idx val="9"/>
          <c:order val="9"/>
          <c:tx>
            <c:strRef>
              <c:f>Sheet2!$AF$85</c:f>
              <c:strCache>
                <c:ptCount val="1"/>
                <c:pt idx="0">
                  <c:v>October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Sheet2!$AF$86:$AF$91</c:f>
              <c:numCache>
                <c:formatCode>General</c:formatCode>
                <c:ptCount val="6"/>
                <c:pt idx="0">
                  <c:v>2921</c:v>
                </c:pt>
                <c:pt idx="1">
                  <c:v>2858</c:v>
                </c:pt>
                <c:pt idx="2">
                  <c:v>2872</c:v>
                </c:pt>
                <c:pt idx="3">
                  <c:v>3058</c:v>
                </c:pt>
                <c:pt idx="4">
                  <c:v>3289</c:v>
                </c:pt>
                <c:pt idx="5">
                  <c:v>3579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807-43F0-B106-E771FC310D79}"/>
            </c:ext>
          </c:extLst>
        </c:ser>
        <c:ser>
          <c:idx val="10"/>
          <c:order val="10"/>
          <c:tx>
            <c:strRef>
              <c:f>Sheet2!$AG$85</c:f>
              <c:strCache>
                <c:ptCount val="1"/>
                <c:pt idx="0">
                  <c:v>November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Sheet2!$AG$86:$AG$91</c:f>
              <c:numCache>
                <c:formatCode>General</c:formatCode>
                <c:ptCount val="6"/>
                <c:pt idx="0">
                  <c:v>2837</c:v>
                </c:pt>
                <c:pt idx="1">
                  <c:v>2872</c:v>
                </c:pt>
                <c:pt idx="2">
                  <c:v>2804</c:v>
                </c:pt>
                <c:pt idx="3">
                  <c:v>3114</c:v>
                </c:pt>
                <c:pt idx="4">
                  <c:v>3265</c:v>
                </c:pt>
                <c:pt idx="5">
                  <c:v>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807-43F0-B106-E771FC310D79}"/>
            </c:ext>
          </c:extLst>
        </c:ser>
        <c:ser>
          <c:idx val="11"/>
          <c:order val="11"/>
          <c:tx>
            <c:strRef>
              <c:f>Sheet2!$AH$85</c:f>
              <c:strCache>
                <c:ptCount val="1"/>
                <c:pt idx="0">
                  <c:v>December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Sheet2!$V$86:$V$91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Sheet2!$AH$86:$AH$91</c:f>
              <c:numCache>
                <c:formatCode>General</c:formatCode>
                <c:ptCount val="6"/>
                <c:pt idx="0">
                  <c:v>2476</c:v>
                </c:pt>
                <c:pt idx="1">
                  <c:v>2716</c:v>
                </c:pt>
                <c:pt idx="2">
                  <c:v>2634</c:v>
                </c:pt>
                <c:pt idx="3">
                  <c:v>2783</c:v>
                </c:pt>
                <c:pt idx="4">
                  <c:v>3088</c:v>
                </c:pt>
                <c:pt idx="5">
                  <c:v>3022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807-43F0-B106-E771FC310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5049088"/>
        <c:axId val="855048104"/>
      </c:lineChart>
      <c:catAx>
        <c:axId val="85504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048104"/>
        <c:crosses val="autoZero"/>
        <c:auto val="1"/>
        <c:lblAlgn val="ctr"/>
        <c:lblOffset val="100"/>
        <c:noMultiLvlLbl val="0"/>
      </c:catAx>
      <c:valAx>
        <c:axId val="855048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04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Event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Sheet2!$V$16</c:f>
              <c:strCache>
                <c:ptCount val="1"/>
                <c:pt idx="0">
                  <c:v>New Year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Sheet2!$V$17:$V$22</c:f>
              <c:numCache>
                <c:formatCode>0%</c:formatCode>
                <c:ptCount val="6"/>
                <c:pt idx="0">
                  <c:v>4.2662116040955635E-2</c:v>
                </c:pt>
                <c:pt idx="1">
                  <c:v>5.3491220906492443E-2</c:v>
                </c:pt>
                <c:pt idx="2">
                  <c:v>4.3378119001919388E-2</c:v>
                </c:pt>
                <c:pt idx="3">
                  <c:v>4.0030499428135725E-2</c:v>
                </c:pt>
                <c:pt idx="4">
                  <c:v>3.7614368010843779E-2</c:v>
                </c:pt>
                <c:pt idx="5">
                  <c:v>3.9972668261018106E-2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D5-4A12-8A88-5FC48113F448}"/>
            </c:ext>
          </c:extLst>
        </c:ser>
        <c:ser>
          <c:idx val="1"/>
          <c:order val="1"/>
          <c:tx>
            <c:strRef>
              <c:f>Sheet2!$W$16</c:f>
              <c:strCache>
                <c:ptCount val="1"/>
                <c:pt idx="0">
                  <c:v>Family Day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Sheet2!$W$17:$W$22</c:f>
              <c:numCache>
                <c:formatCode>0%</c:formatCode>
                <c:ptCount val="6"/>
                <c:pt idx="0">
                  <c:v>2.5011165698972757E-2</c:v>
                </c:pt>
                <c:pt idx="1">
                  <c:v>3.4085453672587612E-2</c:v>
                </c:pt>
                <c:pt idx="2">
                  <c:v>2.8453608247422681E-2</c:v>
                </c:pt>
                <c:pt idx="3">
                  <c:v>3.2164948453608247E-2</c:v>
                </c:pt>
                <c:pt idx="4">
                  <c:v>3.0314513073133764E-2</c:v>
                </c:pt>
                <c:pt idx="5">
                  <c:v>3.9425202652910836E-2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D5-4A12-8A88-5FC48113F448}"/>
            </c:ext>
          </c:extLst>
        </c:ser>
        <c:ser>
          <c:idx val="2"/>
          <c:order val="2"/>
          <c:tx>
            <c:strRef>
              <c:f>Sheet2!$X$16</c:f>
              <c:strCache>
                <c:ptCount val="1"/>
                <c:pt idx="0">
                  <c:v>Good Friday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Sheet2!$X$17:$X$22</c:f>
              <c:numCache>
                <c:formatCode>0%</c:formatCode>
                <c:ptCount val="6"/>
                <c:pt idx="0">
                  <c:v>2.5366627031311931E-2</c:v>
                </c:pt>
                <c:pt idx="1">
                  <c:v>3.0927835051546393E-2</c:v>
                </c:pt>
                <c:pt idx="2">
                  <c:v>4.2227204783258594E-2</c:v>
                </c:pt>
                <c:pt idx="3">
                  <c:v>3.3496161898115842E-2</c:v>
                </c:pt>
                <c:pt idx="4">
                  <c:v>2.169491525423729E-2</c:v>
                </c:pt>
                <c:pt idx="5">
                  <c:v>2.8019323671497585E-2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D5-4A12-8A88-5FC48113F448}"/>
            </c:ext>
          </c:extLst>
        </c:ser>
        <c:ser>
          <c:idx val="3"/>
          <c:order val="3"/>
          <c:tx>
            <c:strRef>
              <c:f>Sheet2!$Y$16</c:f>
              <c:strCache>
                <c:ptCount val="1"/>
                <c:pt idx="0">
                  <c:v>Victoria Day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Sheet2!$Y$17:$Y$22</c:f>
              <c:numCache>
                <c:formatCode>0%</c:formatCode>
                <c:ptCount val="6"/>
                <c:pt idx="0">
                  <c:v>3.0112044817927171E-2</c:v>
                </c:pt>
                <c:pt idx="1">
                  <c:v>2.6483050847457626E-2</c:v>
                </c:pt>
                <c:pt idx="2">
                  <c:v>3.0455034037979219E-2</c:v>
                </c:pt>
                <c:pt idx="3">
                  <c:v>2.9391424619640387E-2</c:v>
                </c:pt>
                <c:pt idx="4">
                  <c:v>3.6563071297989032E-2</c:v>
                </c:pt>
                <c:pt idx="5">
                  <c:v>3.2056990204808546E-2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D5-4A12-8A88-5FC48113F448}"/>
            </c:ext>
          </c:extLst>
        </c:ser>
        <c:ser>
          <c:idx val="4"/>
          <c:order val="4"/>
          <c:tx>
            <c:strRef>
              <c:f>Sheet2!$Z$16</c:f>
              <c:strCache>
                <c:ptCount val="1"/>
                <c:pt idx="0">
                  <c:v>Canada Day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Sheet2!$Z$17:$Z$22</c:f>
              <c:numCache>
                <c:formatCode>0%</c:formatCode>
                <c:ptCount val="6"/>
                <c:pt idx="0">
                  <c:v>3.7379718726868988E-2</c:v>
                </c:pt>
                <c:pt idx="1">
                  <c:v>3.0418250950570342E-2</c:v>
                </c:pt>
                <c:pt idx="2">
                  <c:v>2.5808671713695802E-2</c:v>
                </c:pt>
                <c:pt idx="3">
                  <c:v>3.0541561712846346E-2</c:v>
                </c:pt>
                <c:pt idx="4">
                  <c:v>3.2840722495894911E-2</c:v>
                </c:pt>
                <c:pt idx="5">
                  <c:v>3.2258064516129031E-2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6D5-4A12-8A88-5FC48113F448}"/>
            </c:ext>
          </c:extLst>
        </c:ser>
        <c:ser>
          <c:idx val="5"/>
          <c:order val="5"/>
          <c:tx>
            <c:strRef>
              <c:f>Sheet2!$AA$16</c:f>
              <c:strCache>
                <c:ptCount val="1"/>
                <c:pt idx="0">
                  <c:v>Labour Day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Sheet2!$AA$17:$AA$22</c:f>
              <c:numCache>
                <c:formatCode>0%</c:formatCode>
                <c:ptCount val="6"/>
                <c:pt idx="0">
                  <c:v>3.8285914998243763E-2</c:v>
                </c:pt>
                <c:pt idx="1">
                  <c:v>3.2212885154061621E-2</c:v>
                </c:pt>
                <c:pt idx="2">
                  <c:v>3.670058139534884E-2</c:v>
                </c:pt>
                <c:pt idx="3">
                  <c:v>3.7379972565157751E-2</c:v>
                </c:pt>
                <c:pt idx="4">
                  <c:v>3.3367381681988426E-2</c:v>
                </c:pt>
                <c:pt idx="5">
                  <c:v>2.7769207034865781E-2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6D5-4A12-8A88-5FC48113F448}"/>
            </c:ext>
          </c:extLst>
        </c:ser>
        <c:ser>
          <c:idx val="6"/>
          <c:order val="6"/>
          <c:tx>
            <c:strRef>
              <c:f>Sheet2!$AB$16</c:f>
              <c:strCache>
                <c:ptCount val="1"/>
                <c:pt idx="0">
                  <c:v>Christmas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Sheet2!$U$17:$U$22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Sheet2!$AB$17:$AB$22</c:f>
              <c:numCache>
                <c:formatCode>0%</c:formatCode>
                <c:ptCount val="6"/>
                <c:pt idx="0">
                  <c:v>2.4636510500807753E-2</c:v>
                </c:pt>
                <c:pt idx="1">
                  <c:v>2.7245949926362298E-2</c:v>
                </c:pt>
                <c:pt idx="2">
                  <c:v>1.9362186788154899E-2</c:v>
                </c:pt>
                <c:pt idx="3">
                  <c:v>2.1918792669780814E-2</c:v>
                </c:pt>
                <c:pt idx="4">
                  <c:v>2.1696891191709845E-2</c:v>
                </c:pt>
                <c:pt idx="5">
                  <c:v>1.8199867637326273E-2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6D5-4A12-8A88-5FC48113F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3975552"/>
        <c:axId val="713970304"/>
      </c:lineChart>
      <c:catAx>
        <c:axId val="71397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970304"/>
        <c:crosses val="autoZero"/>
        <c:auto val="1"/>
        <c:lblAlgn val="ctr"/>
        <c:lblOffset val="100"/>
        <c:noMultiLvlLbl val="0"/>
      </c:catAx>
      <c:valAx>
        <c:axId val="71397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975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8CED4-0742-4A3B-BDB4-16D9419399E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BD2917-CB9B-4E04-B48B-74C6FAA17893}">
      <dgm:prSet/>
      <dgm:spPr/>
      <dgm:t>
        <a:bodyPr/>
        <a:lstStyle/>
        <a:p>
          <a:r>
            <a:rPr lang="en-CA"/>
            <a:t>ARIMA</a:t>
          </a:r>
          <a:endParaRPr lang="en-US"/>
        </a:p>
      </dgm:t>
    </dgm:pt>
    <dgm:pt modelId="{58065B6D-485E-4FAD-BAE3-F0CB86977E4F}" type="parTrans" cxnId="{E5965521-C217-46ED-8DE0-622C2259CACF}">
      <dgm:prSet/>
      <dgm:spPr/>
      <dgm:t>
        <a:bodyPr/>
        <a:lstStyle/>
        <a:p>
          <a:endParaRPr lang="en-US"/>
        </a:p>
      </dgm:t>
    </dgm:pt>
    <dgm:pt modelId="{0F993CBC-DF56-4AC8-8182-75A7044B2EB5}" type="sibTrans" cxnId="{E5965521-C217-46ED-8DE0-622C2259CACF}">
      <dgm:prSet/>
      <dgm:spPr/>
      <dgm:t>
        <a:bodyPr/>
        <a:lstStyle/>
        <a:p>
          <a:endParaRPr lang="en-US"/>
        </a:p>
      </dgm:t>
    </dgm:pt>
    <dgm:pt modelId="{02A12418-F9BE-481C-BAFF-59A1B7CA8930}">
      <dgm:prSet/>
      <dgm:spPr/>
      <dgm:t>
        <a:bodyPr/>
        <a:lstStyle/>
        <a:p>
          <a:r>
            <a:rPr lang="en-CA"/>
            <a:t>Logistic Regression</a:t>
          </a:r>
          <a:endParaRPr lang="en-US"/>
        </a:p>
      </dgm:t>
    </dgm:pt>
    <dgm:pt modelId="{296E5297-B3A0-4501-A476-BD9A606B15DB}" type="parTrans" cxnId="{1FD7E82F-5DDD-410B-8272-FC94567B4684}">
      <dgm:prSet/>
      <dgm:spPr/>
      <dgm:t>
        <a:bodyPr/>
        <a:lstStyle/>
        <a:p>
          <a:endParaRPr lang="en-US"/>
        </a:p>
      </dgm:t>
    </dgm:pt>
    <dgm:pt modelId="{4DE2E1FA-1FE0-4362-990A-A58BB7F47F58}" type="sibTrans" cxnId="{1FD7E82F-5DDD-410B-8272-FC94567B4684}">
      <dgm:prSet/>
      <dgm:spPr/>
      <dgm:t>
        <a:bodyPr/>
        <a:lstStyle/>
        <a:p>
          <a:endParaRPr lang="en-US"/>
        </a:p>
      </dgm:t>
    </dgm:pt>
    <dgm:pt modelId="{88531285-A6AE-4D04-A363-1460EE4F8135}">
      <dgm:prSet/>
      <dgm:spPr/>
      <dgm:t>
        <a:bodyPr/>
        <a:lstStyle/>
        <a:p>
          <a:r>
            <a:rPr lang="en-CA"/>
            <a:t>Random Forest</a:t>
          </a:r>
          <a:endParaRPr lang="en-US"/>
        </a:p>
      </dgm:t>
    </dgm:pt>
    <dgm:pt modelId="{20246AC6-1FB7-4DDC-89E5-B03626E662CA}" type="parTrans" cxnId="{5F8C62E6-E1B7-4201-A9CC-E9D7C00E0A33}">
      <dgm:prSet/>
      <dgm:spPr/>
      <dgm:t>
        <a:bodyPr/>
        <a:lstStyle/>
        <a:p>
          <a:endParaRPr lang="en-US"/>
        </a:p>
      </dgm:t>
    </dgm:pt>
    <dgm:pt modelId="{3C801161-4E55-43FD-9CE7-E7F375432BA9}" type="sibTrans" cxnId="{5F8C62E6-E1B7-4201-A9CC-E9D7C00E0A33}">
      <dgm:prSet/>
      <dgm:spPr/>
      <dgm:t>
        <a:bodyPr/>
        <a:lstStyle/>
        <a:p>
          <a:endParaRPr lang="en-US"/>
        </a:p>
      </dgm:t>
    </dgm:pt>
    <dgm:pt modelId="{72EA4DC4-C2F3-4E17-AE9A-539A52190D19}">
      <dgm:prSet/>
      <dgm:spPr/>
      <dgm:t>
        <a:bodyPr/>
        <a:lstStyle/>
        <a:p>
          <a:r>
            <a:rPr lang="en-CA"/>
            <a:t>Decision Tree</a:t>
          </a:r>
          <a:endParaRPr lang="en-US"/>
        </a:p>
      </dgm:t>
    </dgm:pt>
    <dgm:pt modelId="{C85D873E-D7EA-4560-A934-8B4FD4783F2A}" type="parTrans" cxnId="{C9860460-E4CC-4745-8A2E-1BFE37AF95B1}">
      <dgm:prSet/>
      <dgm:spPr/>
      <dgm:t>
        <a:bodyPr/>
        <a:lstStyle/>
        <a:p>
          <a:endParaRPr lang="en-US"/>
        </a:p>
      </dgm:t>
    </dgm:pt>
    <dgm:pt modelId="{CADB101D-B342-44AC-AF05-F3B175A00CB0}" type="sibTrans" cxnId="{C9860460-E4CC-4745-8A2E-1BFE37AF95B1}">
      <dgm:prSet/>
      <dgm:spPr/>
      <dgm:t>
        <a:bodyPr/>
        <a:lstStyle/>
        <a:p>
          <a:endParaRPr lang="en-US"/>
        </a:p>
      </dgm:t>
    </dgm:pt>
    <dgm:pt modelId="{5F8D849D-0759-474A-9356-06A8C18A42EE}">
      <dgm:prSet/>
      <dgm:spPr/>
      <dgm:t>
        <a:bodyPr/>
        <a:lstStyle/>
        <a:p>
          <a:r>
            <a:rPr lang="en-CA"/>
            <a:t>KNN </a:t>
          </a:r>
          <a:endParaRPr lang="en-US"/>
        </a:p>
      </dgm:t>
    </dgm:pt>
    <dgm:pt modelId="{A6B8C8F9-A9F8-4E07-BA66-1E9FBCBD43A8}" type="parTrans" cxnId="{5332F4B1-8D62-4B9A-9842-90E2C620ED13}">
      <dgm:prSet/>
      <dgm:spPr/>
      <dgm:t>
        <a:bodyPr/>
        <a:lstStyle/>
        <a:p>
          <a:endParaRPr lang="en-US"/>
        </a:p>
      </dgm:t>
    </dgm:pt>
    <dgm:pt modelId="{3234AE19-9FB6-42E1-8814-54C03FCF87BA}" type="sibTrans" cxnId="{5332F4B1-8D62-4B9A-9842-90E2C620ED13}">
      <dgm:prSet/>
      <dgm:spPr/>
      <dgm:t>
        <a:bodyPr/>
        <a:lstStyle/>
        <a:p>
          <a:endParaRPr lang="en-US"/>
        </a:p>
      </dgm:t>
    </dgm:pt>
    <dgm:pt modelId="{C99FD5D7-A7AA-4510-9301-C783D964933F}">
      <dgm:prSet/>
      <dgm:spPr/>
      <dgm:t>
        <a:bodyPr/>
        <a:lstStyle/>
        <a:p>
          <a:r>
            <a:rPr lang="en-CA"/>
            <a:t>LSTM</a:t>
          </a:r>
          <a:endParaRPr lang="en-US"/>
        </a:p>
      </dgm:t>
    </dgm:pt>
    <dgm:pt modelId="{618461C7-4D9A-49CF-ABFE-24A44785D8F2}" type="parTrans" cxnId="{C06462C2-FD04-4258-AD2B-469C4DF4705E}">
      <dgm:prSet/>
      <dgm:spPr/>
      <dgm:t>
        <a:bodyPr/>
        <a:lstStyle/>
        <a:p>
          <a:endParaRPr lang="en-US"/>
        </a:p>
      </dgm:t>
    </dgm:pt>
    <dgm:pt modelId="{DDA7BDB8-F5A3-47F9-A842-B6BB342FDAFE}" type="sibTrans" cxnId="{C06462C2-FD04-4258-AD2B-469C4DF4705E}">
      <dgm:prSet/>
      <dgm:spPr/>
      <dgm:t>
        <a:bodyPr/>
        <a:lstStyle/>
        <a:p>
          <a:endParaRPr lang="en-US"/>
        </a:p>
      </dgm:t>
    </dgm:pt>
    <dgm:pt modelId="{BCF36A6B-7552-4520-9CBF-7FCEAA2402A9}" type="pres">
      <dgm:prSet presAssocID="{4478CED4-0742-4A3B-BDB4-16D9419399EF}" presName="diagram" presStyleCnt="0">
        <dgm:presLayoutVars>
          <dgm:dir/>
          <dgm:resizeHandles val="exact"/>
        </dgm:presLayoutVars>
      </dgm:prSet>
      <dgm:spPr/>
    </dgm:pt>
    <dgm:pt modelId="{8D92EF78-0E21-4E7E-9708-3EF1FB704D23}" type="pres">
      <dgm:prSet presAssocID="{0ABD2917-CB9B-4E04-B48B-74C6FAA17893}" presName="node" presStyleLbl="node1" presStyleIdx="0" presStyleCnt="6">
        <dgm:presLayoutVars>
          <dgm:bulletEnabled val="1"/>
        </dgm:presLayoutVars>
      </dgm:prSet>
      <dgm:spPr/>
    </dgm:pt>
    <dgm:pt modelId="{48807574-BBDA-4823-8AAD-20F807A952A7}" type="pres">
      <dgm:prSet presAssocID="{0F993CBC-DF56-4AC8-8182-75A7044B2EB5}" presName="sibTrans" presStyleCnt="0"/>
      <dgm:spPr/>
    </dgm:pt>
    <dgm:pt modelId="{3BC25FC0-D58C-4A12-A0DD-94184EBBD804}" type="pres">
      <dgm:prSet presAssocID="{02A12418-F9BE-481C-BAFF-59A1B7CA8930}" presName="node" presStyleLbl="node1" presStyleIdx="1" presStyleCnt="6">
        <dgm:presLayoutVars>
          <dgm:bulletEnabled val="1"/>
        </dgm:presLayoutVars>
      </dgm:prSet>
      <dgm:spPr/>
    </dgm:pt>
    <dgm:pt modelId="{472A3C4C-4D81-4B7F-BAE1-0AFB34EE313A}" type="pres">
      <dgm:prSet presAssocID="{4DE2E1FA-1FE0-4362-990A-A58BB7F47F58}" presName="sibTrans" presStyleCnt="0"/>
      <dgm:spPr/>
    </dgm:pt>
    <dgm:pt modelId="{2BA4B5C3-8560-4769-9C31-ABFDE3BA5A95}" type="pres">
      <dgm:prSet presAssocID="{88531285-A6AE-4D04-A363-1460EE4F8135}" presName="node" presStyleLbl="node1" presStyleIdx="2" presStyleCnt="6">
        <dgm:presLayoutVars>
          <dgm:bulletEnabled val="1"/>
        </dgm:presLayoutVars>
      </dgm:prSet>
      <dgm:spPr/>
    </dgm:pt>
    <dgm:pt modelId="{F0A1D251-CAFB-4CDE-A835-5B587EFA512C}" type="pres">
      <dgm:prSet presAssocID="{3C801161-4E55-43FD-9CE7-E7F375432BA9}" presName="sibTrans" presStyleCnt="0"/>
      <dgm:spPr/>
    </dgm:pt>
    <dgm:pt modelId="{B39337BE-1964-4A96-98C1-BE15B3F75E3E}" type="pres">
      <dgm:prSet presAssocID="{72EA4DC4-C2F3-4E17-AE9A-539A52190D19}" presName="node" presStyleLbl="node1" presStyleIdx="3" presStyleCnt="6">
        <dgm:presLayoutVars>
          <dgm:bulletEnabled val="1"/>
        </dgm:presLayoutVars>
      </dgm:prSet>
      <dgm:spPr/>
    </dgm:pt>
    <dgm:pt modelId="{7B9EED3A-46DA-46A4-A1CE-B3F5899BD38C}" type="pres">
      <dgm:prSet presAssocID="{CADB101D-B342-44AC-AF05-F3B175A00CB0}" presName="sibTrans" presStyleCnt="0"/>
      <dgm:spPr/>
    </dgm:pt>
    <dgm:pt modelId="{95F4DB31-56E9-4F8C-9BBE-DE5AACACBB4C}" type="pres">
      <dgm:prSet presAssocID="{5F8D849D-0759-474A-9356-06A8C18A42EE}" presName="node" presStyleLbl="node1" presStyleIdx="4" presStyleCnt="6">
        <dgm:presLayoutVars>
          <dgm:bulletEnabled val="1"/>
        </dgm:presLayoutVars>
      </dgm:prSet>
      <dgm:spPr/>
    </dgm:pt>
    <dgm:pt modelId="{FB17E419-2428-4372-905D-6B4C0937D363}" type="pres">
      <dgm:prSet presAssocID="{3234AE19-9FB6-42E1-8814-54C03FCF87BA}" presName="sibTrans" presStyleCnt="0"/>
      <dgm:spPr/>
    </dgm:pt>
    <dgm:pt modelId="{52182CA5-E844-47E1-B900-3762045410F0}" type="pres">
      <dgm:prSet presAssocID="{C99FD5D7-A7AA-4510-9301-C783D964933F}" presName="node" presStyleLbl="node1" presStyleIdx="5" presStyleCnt="6">
        <dgm:presLayoutVars>
          <dgm:bulletEnabled val="1"/>
        </dgm:presLayoutVars>
      </dgm:prSet>
      <dgm:spPr/>
    </dgm:pt>
  </dgm:ptLst>
  <dgm:cxnLst>
    <dgm:cxn modelId="{7899D91E-8B05-434F-ACF6-2B2653353B69}" type="presOf" srcId="{4478CED4-0742-4A3B-BDB4-16D9419399EF}" destId="{BCF36A6B-7552-4520-9CBF-7FCEAA2402A9}" srcOrd="0" destOrd="0" presId="urn:microsoft.com/office/officeart/2005/8/layout/default"/>
    <dgm:cxn modelId="{E5965521-C217-46ED-8DE0-622C2259CACF}" srcId="{4478CED4-0742-4A3B-BDB4-16D9419399EF}" destId="{0ABD2917-CB9B-4E04-B48B-74C6FAA17893}" srcOrd="0" destOrd="0" parTransId="{58065B6D-485E-4FAD-BAE3-F0CB86977E4F}" sibTransId="{0F993CBC-DF56-4AC8-8182-75A7044B2EB5}"/>
    <dgm:cxn modelId="{6565DB29-D3FC-43A2-B318-7FD43364C7B6}" type="presOf" srcId="{5F8D849D-0759-474A-9356-06A8C18A42EE}" destId="{95F4DB31-56E9-4F8C-9BBE-DE5AACACBB4C}" srcOrd="0" destOrd="0" presId="urn:microsoft.com/office/officeart/2005/8/layout/default"/>
    <dgm:cxn modelId="{1FD7E82F-5DDD-410B-8272-FC94567B4684}" srcId="{4478CED4-0742-4A3B-BDB4-16D9419399EF}" destId="{02A12418-F9BE-481C-BAFF-59A1B7CA8930}" srcOrd="1" destOrd="0" parTransId="{296E5297-B3A0-4501-A476-BD9A606B15DB}" sibTransId="{4DE2E1FA-1FE0-4362-990A-A58BB7F47F58}"/>
    <dgm:cxn modelId="{FE8B053D-16A9-4CA5-92DD-ADA36697FADB}" type="presOf" srcId="{72EA4DC4-C2F3-4E17-AE9A-539A52190D19}" destId="{B39337BE-1964-4A96-98C1-BE15B3F75E3E}" srcOrd="0" destOrd="0" presId="urn:microsoft.com/office/officeart/2005/8/layout/default"/>
    <dgm:cxn modelId="{C9860460-E4CC-4745-8A2E-1BFE37AF95B1}" srcId="{4478CED4-0742-4A3B-BDB4-16D9419399EF}" destId="{72EA4DC4-C2F3-4E17-AE9A-539A52190D19}" srcOrd="3" destOrd="0" parTransId="{C85D873E-D7EA-4560-A934-8B4FD4783F2A}" sibTransId="{CADB101D-B342-44AC-AF05-F3B175A00CB0}"/>
    <dgm:cxn modelId="{7AF31744-6279-4FC8-99AD-856D66E48A42}" type="presOf" srcId="{02A12418-F9BE-481C-BAFF-59A1B7CA8930}" destId="{3BC25FC0-D58C-4A12-A0DD-94184EBBD804}" srcOrd="0" destOrd="0" presId="urn:microsoft.com/office/officeart/2005/8/layout/default"/>
    <dgm:cxn modelId="{17CC166F-E193-4C50-B0DA-586A4851EC7A}" type="presOf" srcId="{88531285-A6AE-4D04-A363-1460EE4F8135}" destId="{2BA4B5C3-8560-4769-9C31-ABFDE3BA5A95}" srcOrd="0" destOrd="0" presId="urn:microsoft.com/office/officeart/2005/8/layout/default"/>
    <dgm:cxn modelId="{CE076B79-896B-42A4-905C-CECA30DBB282}" type="presOf" srcId="{0ABD2917-CB9B-4E04-B48B-74C6FAA17893}" destId="{8D92EF78-0E21-4E7E-9708-3EF1FB704D23}" srcOrd="0" destOrd="0" presId="urn:microsoft.com/office/officeart/2005/8/layout/default"/>
    <dgm:cxn modelId="{5332F4B1-8D62-4B9A-9842-90E2C620ED13}" srcId="{4478CED4-0742-4A3B-BDB4-16D9419399EF}" destId="{5F8D849D-0759-474A-9356-06A8C18A42EE}" srcOrd="4" destOrd="0" parTransId="{A6B8C8F9-A9F8-4E07-BA66-1E9FBCBD43A8}" sibTransId="{3234AE19-9FB6-42E1-8814-54C03FCF87BA}"/>
    <dgm:cxn modelId="{C06462C2-FD04-4258-AD2B-469C4DF4705E}" srcId="{4478CED4-0742-4A3B-BDB4-16D9419399EF}" destId="{C99FD5D7-A7AA-4510-9301-C783D964933F}" srcOrd="5" destOrd="0" parTransId="{618461C7-4D9A-49CF-ABFE-24A44785D8F2}" sibTransId="{DDA7BDB8-F5A3-47F9-A842-B6BB342FDAFE}"/>
    <dgm:cxn modelId="{5F8C62E6-E1B7-4201-A9CC-E9D7C00E0A33}" srcId="{4478CED4-0742-4A3B-BDB4-16D9419399EF}" destId="{88531285-A6AE-4D04-A363-1460EE4F8135}" srcOrd="2" destOrd="0" parTransId="{20246AC6-1FB7-4DDC-89E5-B03626E662CA}" sibTransId="{3C801161-4E55-43FD-9CE7-E7F375432BA9}"/>
    <dgm:cxn modelId="{A2345AFB-C9ED-439D-AFE4-C1FD0A92FF3B}" type="presOf" srcId="{C99FD5D7-A7AA-4510-9301-C783D964933F}" destId="{52182CA5-E844-47E1-B900-3762045410F0}" srcOrd="0" destOrd="0" presId="urn:microsoft.com/office/officeart/2005/8/layout/default"/>
    <dgm:cxn modelId="{B298E189-CBB7-4CA3-A1A3-1D2CCF953233}" type="presParOf" srcId="{BCF36A6B-7552-4520-9CBF-7FCEAA2402A9}" destId="{8D92EF78-0E21-4E7E-9708-3EF1FB704D23}" srcOrd="0" destOrd="0" presId="urn:microsoft.com/office/officeart/2005/8/layout/default"/>
    <dgm:cxn modelId="{36830E59-4D9A-4233-A575-10987129E302}" type="presParOf" srcId="{BCF36A6B-7552-4520-9CBF-7FCEAA2402A9}" destId="{48807574-BBDA-4823-8AAD-20F807A952A7}" srcOrd="1" destOrd="0" presId="urn:microsoft.com/office/officeart/2005/8/layout/default"/>
    <dgm:cxn modelId="{DC296187-7578-41CD-884F-63456B613C85}" type="presParOf" srcId="{BCF36A6B-7552-4520-9CBF-7FCEAA2402A9}" destId="{3BC25FC0-D58C-4A12-A0DD-94184EBBD804}" srcOrd="2" destOrd="0" presId="urn:microsoft.com/office/officeart/2005/8/layout/default"/>
    <dgm:cxn modelId="{61119E17-FEFE-4C22-AC3A-A0F0CF918AE9}" type="presParOf" srcId="{BCF36A6B-7552-4520-9CBF-7FCEAA2402A9}" destId="{472A3C4C-4D81-4B7F-BAE1-0AFB34EE313A}" srcOrd="3" destOrd="0" presId="urn:microsoft.com/office/officeart/2005/8/layout/default"/>
    <dgm:cxn modelId="{7BA077DE-BCD0-409B-BB87-4523A2A1B5C1}" type="presParOf" srcId="{BCF36A6B-7552-4520-9CBF-7FCEAA2402A9}" destId="{2BA4B5C3-8560-4769-9C31-ABFDE3BA5A95}" srcOrd="4" destOrd="0" presId="urn:microsoft.com/office/officeart/2005/8/layout/default"/>
    <dgm:cxn modelId="{FB3167EB-4A4E-4D9A-BC4A-E154B77DB627}" type="presParOf" srcId="{BCF36A6B-7552-4520-9CBF-7FCEAA2402A9}" destId="{F0A1D251-CAFB-4CDE-A835-5B587EFA512C}" srcOrd="5" destOrd="0" presId="urn:microsoft.com/office/officeart/2005/8/layout/default"/>
    <dgm:cxn modelId="{C29120AB-8BC6-449A-8D0A-834DBFAA640F}" type="presParOf" srcId="{BCF36A6B-7552-4520-9CBF-7FCEAA2402A9}" destId="{B39337BE-1964-4A96-98C1-BE15B3F75E3E}" srcOrd="6" destOrd="0" presId="urn:microsoft.com/office/officeart/2005/8/layout/default"/>
    <dgm:cxn modelId="{E3F9D133-32EB-41F3-B3CF-B62DE805BA66}" type="presParOf" srcId="{BCF36A6B-7552-4520-9CBF-7FCEAA2402A9}" destId="{7B9EED3A-46DA-46A4-A1CE-B3F5899BD38C}" srcOrd="7" destOrd="0" presId="urn:microsoft.com/office/officeart/2005/8/layout/default"/>
    <dgm:cxn modelId="{20446555-F2A5-4D8C-91D8-C51129014307}" type="presParOf" srcId="{BCF36A6B-7552-4520-9CBF-7FCEAA2402A9}" destId="{95F4DB31-56E9-4F8C-9BBE-DE5AACACBB4C}" srcOrd="8" destOrd="0" presId="urn:microsoft.com/office/officeart/2005/8/layout/default"/>
    <dgm:cxn modelId="{7C4D04BB-8952-47CC-81A4-0468232367CB}" type="presParOf" srcId="{BCF36A6B-7552-4520-9CBF-7FCEAA2402A9}" destId="{FB17E419-2428-4372-905D-6B4C0937D363}" srcOrd="9" destOrd="0" presId="urn:microsoft.com/office/officeart/2005/8/layout/default"/>
    <dgm:cxn modelId="{4D65576C-7FF7-4C1C-B95B-8225B4304D25}" type="presParOf" srcId="{BCF36A6B-7552-4520-9CBF-7FCEAA2402A9}" destId="{52182CA5-E844-47E1-B900-3762045410F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2EF78-0E21-4E7E-9708-3EF1FB704D23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ARIMA</a:t>
          </a:r>
          <a:endParaRPr lang="en-US" sz="4500" kern="1200"/>
        </a:p>
      </dsp:txBody>
      <dsp:txXfrm>
        <a:off x="377190" y="3160"/>
        <a:ext cx="2907506" cy="1744503"/>
      </dsp:txXfrm>
    </dsp:sp>
    <dsp:sp modelId="{3BC25FC0-D58C-4A12-A0DD-94184EBBD804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2">
            <a:hueOff val="-264675"/>
            <a:satOff val="298"/>
            <a:lumOff val="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Logistic Regression</a:t>
          </a:r>
          <a:endParaRPr lang="en-US" sz="4500" kern="1200"/>
        </a:p>
      </dsp:txBody>
      <dsp:txXfrm>
        <a:off x="3575446" y="3160"/>
        <a:ext cx="2907506" cy="1744503"/>
      </dsp:txXfrm>
    </dsp:sp>
    <dsp:sp modelId="{2BA4B5C3-8560-4769-9C31-ABFDE3BA5A95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2">
            <a:hueOff val="-529349"/>
            <a:satOff val="597"/>
            <a:lumOff val="1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Random Forest</a:t>
          </a:r>
          <a:endParaRPr lang="en-US" sz="4500" kern="1200"/>
        </a:p>
      </dsp:txBody>
      <dsp:txXfrm>
        <a:off x="6773703" y="3160"/>
        <a:ext cx="2907506" cy="1744503"/>
      </dsp:txXfrm>
    </dsp:sp>
    <dsp:sp modelId="{B39337BE-1964-4A96-98C1-BE15B3F75E3E}">
      <dsp:nvSpPr>
        <dsp:cNvPr id="0" name=""/>
        <dsp:cNvSpPr/>
      </dsp:nvSpPr>
      <dsp:spPr>
        <a:xfrm>
          <a:off x="377190" y="2038415"/>
          <a:ext cx="2907506" cy="1744503"/>
        </a:xfrm>
        <a:prstGeom prst="rect">
          <a:avLst/>
        </a:prstGeom>
        <a:solidFill>
          <a:schemeClr val="accent2">
            <a:hueOff val="-794024"/>
            <a:satOff val="895"/>
            <a:lumOff val="2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Decision Tree</a:t>
          </a:r>
          <a:endParaRPr lang="en-US" sz="4500" kern="1200"/>
        </a:p>
      </dsp:txBody>
      <dsp:txXfrm>
        <a:off x="377190" y="2038415"/>
        <a:ext cx="2907506" cy="1744503"/>
      </dsp:txXfrm>
    </dsp:sp>
    <dsp:sp modelId="{95F4DB31-56E9-4F8C-9BBE-DE5AACACBB4C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2">
            <a:hueOff val="-1058698"/>
            <a:satOff val="1194"/>
            <a:lumOff val="2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KNN </a:t>
          </a:r>
          <a:endParaRPr lang="en-US" sz="4500" kern="1200"/>
        </a:p>
      </dsp:txBody>
      <dsp:txXfrm>
        <a:off x="3575446" y="2038415"/>
        <a:ext cx="2907506" cy="1744503"/>
      </dsp:txXfrm>
    </dsp:sp>
    <dsp:sp modelId="{52182CA5-E844-47E1-B900-3762045410F0}">
      <dsp:nvSpPr>
        <dsp:cNvPr id="0" name=""/>
        <dsp:cNvSpPr/>
      </dsp:nvSpPr>
      <dsp:spPr>
        <a:xfrm>
          <a:off x="6773703" y="2038415"/>
          <a:ext cx="2907506" cy="1744503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500" kern="1200"/>
            <a:t>LSTM</a:t>
          </a:r>
          <a:endParaRPr lang="en-US" sz="4500" kern="1200"/>
        </a:p>
      </dsp:txBody>
      <dsp:txXfrm>
        <a:off x="6773703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A34EF-1C60-40D4-8416-AE9CB6A519D7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B594F-5C16-4A67-B83D-A1B2510196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788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Please press right arrow during slideshow to advance to next slide and to play audio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B594F-5C16-4A67-B83D-A1B25101968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8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7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88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0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73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00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74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35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16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13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54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2BAC88-CCD3-43F2-850A-BF5EC998D384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AA004B6-891F-449D-B0F7-86FF93ACC999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0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1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2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4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19057E-0986-4ECD-93AF-3B9021675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7748" y="2127323"/>
            <a:ext cx="7319175" cy="1219961"/>
          </a:xfrm>
        </p:spPr>
        <p:txBody>
          <a:bodyPr>
            <a:normAutofit/>
          </a:bodyPr>
          <a:lstStyle/>
          <a:p>
            <a:r>
              <a:rPr lang="en-CA" sz="5400" dirty="0">
                <a:latin typeface="Arial" panose="020B0604020202020204" pitchFamily="34" charset="0"/>
                <a:cs typeface="Arial" panose="020B0604020202020204" pitchFamily="34" charset="0"/>
              </a:rPr>
              <a:t>Toronto Crime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E706B6-E7DD-4999-BB8F-A90939F55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19"/>
            <a:ext cx="7321946" cy="1632347"/>
          </a:xfrm>
        </p:spPr>
        <p:txBody>
          <a:bodyPr>
            <a:normAutofit fontScale="47500" lnSpcReduction="20000"/>
          </a:bodyPr>
          <a:lstStyle/>
          <a:p>
            <a:r>
              <a:rPr lang="en-CA" dirty="0"/>
              <a:t>					</a:t>
            </a:r>
            <a:r>
              <a:rPr lang="en-CA" sz="4000" b="1" dirty="0"/>
              <a:t>       </a:t>
            </a:r>
            <a:r>
              <a:rPr lang="en-CA" sz="4800" b="1" dirty="0">
                <a:solidFill>
                  <a:schemeClr val="tx1"/>
                </a:solidFill>
              </a:rPr>
              <a:t>Group 12</a:t>
            </a:r>
          </a:p>
          <a:p>
            <a:pPr algn="ctr"/>
            <a:r>
              <a:rPr lang="en-CA" sz="4800" b="1" dirty="0">
                <a:solidFill>
                  <a:schemeClr val="tx1"/>
                </a:solidFill>
              </a:rPr>
              <a:t>					      </a:t>
            </a:r>
            <a:r>
              <a:rPr lang="en-CA" sz="4000" b="1" dirty="0">
                <a:solidFill>
                  <a:schemeClr val="tx1"/>
                </a:solidFill>
              </a:rPr>
              <a:t>Shivangi sheth</a:t>
            </a:r>
          </a:p>
          <a:p>
            <a:pPr algn="ctr"/>
            <a:r>
              <a:rPr lang="en-CA" sz="4000" b="1" dirty="0">
                <a:solidFill>
                  <a:schemeClr val="tx1"/>
                </a:solidFill>
              </a:rPr>
              <a:t>					Jils joseph</a:t>
            </a:r>
          </a:p>
          <a:p>
            <a:pPr algn="ctr"/>
            <a:r>
              <a:rPr lang="en-CA" sz="4000" b="1" dirty="0">
                <a:solidFill>
                  <a:schemeClr val="tx1"/>
                </a:solidFill>
              </a:rPr>
              <a:t>				               Sachin jacob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AD2DDB-A8E4-47BE-9606-C408BAAA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090" y="2150052"/>
            <a:ext cx="3012214" cy="250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slide 1">
            <a:hlinkClick r:id="" action="ppaction://media"/>
            <a:extLst>
              <a:ext uri="{FF2B5EF4-FFF2-40B4-BE49-F238E27FC236}">
                <a16:creationId xmlns:a16="http://schemas.microsoft.com/office/drawing/2014/main" id="{8E8D203E-911B-4F88-AFCC-DF6A1778E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1751" y="47560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3" name="Rectangle 7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7E07A13-5EC2-4582-8970-DD525E831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7542" y="905933"/>
            <a:ext cx="9508920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7B7ADFF6-6B61-4ABB-9EB2-1B5112304A5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663.99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826" y="5227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8BB8-B84C-4BD0-9E84-948C9AD8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3AA000-8726-446C-ADB8-53CF31AC1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2036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lide 12">
            <a:hlinkClick r:id="" action="ppaction://media"/>
            <a:extLst>
              <a:ext uri="{FF2B5EF4-FFF2-40B4-BE49-F238E27FC236}">
                <a16:creationId xmlns:a16="http://schemas.microsoft.com/office/drawing/2014/main" id="{501D421F-C818-44AC-AFAE-FDCA17C1B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41705" y="500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6938B-9CF6-4937-BBC5-08128051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8706F4-6FA8-4B26-85B2-D1157EB35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08" y="1147107"/>
            <a:ext cx="3806862" cy="26875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2CEC9D2-9A1C-415F-ABF6-9D4CA9A18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6" y="1147108"/>
            <a:ext cx="3937153" cy="268757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5D3AD-2071-4EEF-BD8C-EB09EB611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961" y="1301867"/>
            <a:ext cx="4058055" cy="27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Solde12">
            <a:hlinkClick r:id="" action="ppaction://media"/>
            <a:extLst>
              <a:ext uri="{FF2B5EF4-FFF2-40B4-BE49-F238E27FC236}">
                <a16:creationId xmlns:a16="http://schemas.microsoft.com/office/drawing/2014/main" id="{00B8576A-C1D6-45E0-9CA2-052BEC992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97448" y="4522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2EC65-107D-457D-B9F3-55C7FF69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performance before optimization.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CA19D130-3607-4B99-AB85-92A60DAE9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06950"/>
              </p:ext>
            </p:extLst>
          </p:nvPr>
        </p:nvGraphicFramePr>
        <p:xfrm>
          <a:off x="635457" y="784367"/>
          <a:ext cx="10916463" cy="3050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9598">
                  <a:extLst>
                    <a:ext uri="{9D8B030D-6E8A-4147-A177-3AD203B41FA5}">
                      <a16:colId xmlns:a16="http://schemas.microsoft.com/office/drawing/2014/main" val="1096101122"/>
                    </a:ext>
                  </a:extLst>
                </a:gridCol>
                <a:gridCol w="3701543">
                  <a:extLst>
                    <a:ext uri="{9D8B030D-6E8A-4147-A177-3AD203B41FA5}">
                      <a16:colId xmlns:a16="http://schemas.microsoft.com/office/drawing/2014/main" val="430391093"/>
                    </a:ext>
                  </a:extLst>
                </a:gridCol>
                <a:gridCol w="3495322">
                  <a:extLst>
                    <a:ext uri="{9D8B030D-6E8A-4147-A177-3AD203B41FA5}">
                      <a16:colId xmlns:a16="http://schemas.microsoft.com/office/drawing/2014/main" val="775283116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r>
                        <a:rPr lang="en-CA" sz="2500"/>
                        <a:t>              Model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/>
                        <a:t>Train Accuracy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/>
                        <a:t>Test Accuracy</a:t>
                      </a:r>
                    </a:p>
                  </a:txBody>
                  <a:tcPr marL="125536" marR="125536" marT="62768" marB="62768"/>
                </a:tc>
                <a:extLst>
                  <a:ext uri="{0D108BD9-81ED-4DB2-BD59-A6C34878D82A}">
                    <a16:rowId xmlns:a16="http://schemas.microsoft.com/office/drawing/2014/main" val="1628546356"/>
                  </a:ext>
                </a:extLst>
              </a:tr>
              <a:tr h="585268">
                <a:tc>
                  <a:txBody>
                    <a:bodyPr/>
                    <a:lstStyle/>
                    <a:p>
                      <a:r>
                        <a:rPr lang="en-CA" sz="2500"/>
                        <a:t>Logistic Regression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61.3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58.6</a:t>
                      </a:r>
                    </a:p>
                  </a:txBody>
                  <a:tcPr marL="125536" marR="125536" marT="62768" marB="62768"/>
                </a:tc>
                <a:extLst>
                  <a:ext uri="{0D108BD9-81ED-4DB2-BD59-A6C34878D82A}">
                    <a16:rowId xmlns:a16="http://schemas.microsoft.com/office/drawing/2014/main" val="1503100337"/>
                  </a:ext>
                </a:extLst>
              </a:tr>
              <a:tr h="585268">
                <a:tc>
                  <a:txBody>
                    <a:bodyPr/>
                    <a:lstStyle/>
                    <a:p>
                      <a:r>
                        <a:rPr lang="en-CA" sz="2500"/>
                        <a:t>Random Forest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63.7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60.1</a:t>
                      </a:r>
                    </a:p>
                  </a:txBody>
                  <a:tcPr marL="125536" marR="125536" marT="62768" marB="62768"/>
                </a:tc>
                <a:extLst>
                  <a:ext uri="{0D108BD9-81ED-4DB2-BD59-A6C34878D82A}">
                    <a16:rowId xmlns:a16="http://schemas.microsoft.com/office/drawing/2014/main" val="1485381328"/>
                  </a:ext>
                </a:extLst>
              </a:tr>
              <a:tr h="585268">
                <a:tc>
                  <a:txBody>
                    <a:bodyPr/>
                    <a:lstStyle/>
                    <a:p>
                      <a:r>
                        <a:rPr lang="en-CA" sz="2500"/>
                        <a:t>Decision Tree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60.1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57.2</a:t>
                      </a:r>
                    </a:p>
                  </a:txBody>
                  <a:tcPr marL="125536" marR="125536" marT="62768" marB="62768"/>
                </a:tc>
                <a:extLst>
                  <a:ext uri="{0D108BD9-81ED-4DB2-BD59-A6C34878D82A}">
                    <a16:rowId xmlns:a16="http://schemas.microsoft.com/office/drawing/2014/main" val="357415201"/>
                  </a:ext>
                </a:extLst>
              </a:tr>
              <a:tr h="709241">
                <a:tc>
                  <a:txBody>
                    <a:bodyPr/>
                    <a:lstStyle/>
                    <a:p>
                      <a:r>
                        <a:rPr lang="en-CA" sz="2500"/>
                        <a:t>KNN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96</a:t>
                      </a:r>
                    </a:p>
                  </a:txBody>
                  <a:tcPr marL="125536" marR="125536" marT="62768" marB="62768"/>
                </a:tc>
                <a:tc>
                  <a:txBody>
                    <a:bodyPr/>
                    <a:lstStyle/>
                    <a:p>
                      <a:r>
                        <a:rPr lang="en-CA" sz="2500" dirty="0"/>
                        <a:t>63</a:t>
                      </a:r>
                    </a:p>
                  </a:txBody>
                  <a:tcPr marL="125536" marR="125536" marT="62768" marB="62768"/>
                </a:tc>
                <a:extLst>
                  <a:ext uri="{0D108BD9-81ED-4DB2-BD59-A6C34878D82A}">
                    <a16:rowId xmlns:a16="http://schemas.microsoft.com/office/drawing/2014/main" val="1248596702"/>
                  </a:ext>
                </a:extLst>
              </a:tr>
            </a:tbl>
          </a:graphicData>
        </a:graphic>
      </p:graphicFrame>
      <p:pic>
        <p:nvPicPr>
          <p:cNvPr id="6" name="Slide 14">
            <a:hlinkClick r:id="" action="ppaction://media"/>
            <a:extLst>
              <a:ext uri="{FF2B5EF4-FFF2-40B4-BE49-F238E27FC236}">
                <a16:creationId xmlns:a16="http://schemas.microsoft.com/office/drawing/2014/main" id="{B292353E-0318-4D5D-A47B-350298FA3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4086" y="38237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609DA-46FF-40E5-AC00-456DF6F1E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325314"/>
            <a:ext cx="5131653" cy="22322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F12D6-C1CA-450C-8A9C-5C00FAA14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1252320"/>
            <a:ext cx="5118182" cy="23782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17102-7BDA-48D4-89D3-14D009CF700A}"/>
              </a:ext>
            </a:extLst>
          </p:cNvPr>
          <p:cNvSpPr txBox="1"/>
          <p:nvPr/>
        </p:nvSpPr>
        <p:spPr>
          <a:xfrm>
            <a:off x="4868565" y="281685"/>
            <a:ext cx="239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KNN</a:t>
            </a:r>
          </a:p>
        </p:txBody>
      </p:sp>
      <p:pic>
        <p:nvPicPr>
          <p:cNvPr id="4" name="Knn1">
            <a:hlinkClick r:id="" action="ppaction://media"/>
            <a:extLst>
              <a:ext uri="{FF2B5EF4-FFF2-40B4-BE49-F238E27FC236}">
                <a16:creationId xmlns:a16="http://schemas.microsoft.com/office/drawing/2014/main" id="{BF816CDF-17A5-4933-9885-A883C2706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9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56C963-EB58-469A-A726-9B7734640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57" y="1424209"/>
            <a:ext cx="5928092" cy="23564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D7996-BB3F-4E2D-BCE5-489857C16FE3}"/>
              </a:ext>
            </a:extLst>
          </p:cNvPr>
          <p:cNvSpPr txBox="1"/>
          <p:nvPr/>
        </p:nvSpPr>
        <p:spPr>
          <a:xfrm>
            <a:off x="4008905" y="376013"/>
            <a:ext cx="411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                Logistic Regression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AF734-C331-4758-A458-CAB8C2FB9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4" y="1362324"/>
            <a:ext cx="5206210" cy="2418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C62B64-A851-40DF-A541-E0F091C80BB4}"/>
              </a:ext>
            </a:extLst>
          </p:cNvPr>
          <p:cNvSpPr/>
          <p:nvPr/>
        </p:nvSpPr>
        <p:spPr>
          <a:xfrm>
            <a:off x="3182700" y="5465192"/>
            <a:ext cx="5823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How did we evaluate the models?</a:t>
            </a:r>
            <a:endParaRPr lang="en-CA" sz="3200" dirty="0"/>
          </a:p>
        </p:txBody>
      </p:sp>
      <p:pic>
        <p:nvPicPr>
          <p:cNvPr id="18" name="Slide 15">
            <a:hlinkClick r:id="" action="ppaction://media"/>
            <a:extLst>
              <a:ext uri="{FF2B5EF4-FFF2-40B4-BE49-F238E27FC236}">
                <a16:creationId xmlns:a16="http://schemas.microsoft.com/office/drawing/2014/main" id="{17877A0E-4DE6-4163-8E4F-D732AC40B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9087" y="38268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8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0D196-7744-47B2-ACD5-06526D11D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48" y="1371624"/>
            <a:ext cx="5494726" cy="21704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2ACCA-C664-408E-A9EF-334599645695}"/>
              </a:ext>
            </a:extLst>
          </p:cNvPr>
          <p:cNvSpPr txBox="1"/>
          <p:nvPr/>
        </p:nvSpPr>
        <p:spPr>
          <a:xfrm>
            <a:off x="3717357" y="227888"/>
            <a:ext cx="411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                   Random Forest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BCE8AF-D1B5-4D9D-AC47-235B8486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3" y="1283089"/>
            <a:ext cx="4748807" cy="2258946"/>
          </a:xfrm>
          <a:prstGeom prst="rect">
            <a:avLst/>
          </a:prstGeom>
        </p:spPr>
      </p:pic>
      <p:pic>
        <p:nvPicPr>
          <p:cNvPr id="8" name="Slide 16">
            <a:hlinkClick r:id="" action="ppaction://media"/>
            <a:extLst>
              <a:ext uri="{FF2B5EF4-FFF2-40B4-BE49-F238E27FC236}">
                <a16:creationId xmlns:a16="http://schemas.microsoft.com/office/drawing/2014/main" id="{ABB8B67D-2EEC-43AE-B43D-286CC3759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959" y="38774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BC579-44AB-42BC-8096-203A0643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Test Accuracy of optimized vs unoptimized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E158157-E76A-4230-A233-FC32867D7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222171"/>
              </p:ext>
            </p:extLst>
          </p:nvPr>
        </p:nvGraphicFramePr>
        <p:xfrm>
          <a:off x="2054088" y="574556"/>
          <a:ext cx="8163338" cy="408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Slide 18">
            <a:hlinkClick r:id="" action="ppaction://media"/>
            <a:extLst>
              <a:ext uri="{FF2B5EF4-FFF2-40B4-BE49-F238E27FC236}">
                <a16:creationId xmlns:a16="http://schemas.microsoft.com/office/drawing/2014/main" id="{2FC0626B-C970-4479-91DC-CAF5F98B8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8378" y="3854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0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BC76F-3539-4017-AFE2-160D28145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IN" dirty="0"/>
              <a:t>Analysis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5966F-964B-4347-A9EB-F49DCC15E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IN" dirty="0"/>
              <a:t>Event and crime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882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F3FFD94-4DB7-4F73-A8AE-6862EA7E8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269009"/>
              </p:ext>
            </p:extLst>
          </p:nvPr>
        </p:nvGraphicFramePr>
        <p:xfrm>
          <a:off x="1150341" y="749090"/>
          <a:ext cx="10058399" cy="1364937"/>
        </p:xfrm>
        <a:graphic>
          <a:graphicData uri="http://schemas.openxmlformats.org/drawingml/2006/table">
            <a:tbl>
              <a:tblPr/>
              <a:tblGrid>
                <a:gridCol w="664560">
                  <a:extLst>
                    <a:ext uri="{9D8B030D-6E8A-4147-A177-3AD203B41FA5}">
                      <a16:colId xmlns:a16="http://schemas.microsoft.com/office/drawing/2014/main" val="525318603"/>
                    </a:ext>
                  </a:extLst>
                </a:gridCol>
                <a:gridCol w="1360272">
                  <a:extLst>
                    <a:ext uri="{9D8B030D-6E8A-4147-A177-3AD203B41FA5}">
                      <a16:colId xmlns:a16="http://schemas.microsoft.com/office/drawing/2014/main" val="1294033775"/>
                    </a:ext>
                  </a:extLst>
                </a:gridCol>
                <a:gridCol w="1384501">
                  <a:extLst>
                    <a:ext uri="{9D8B030D-6E8A-4147-A177-3AD203B41FA5}">
                      <a16:colId xmlns:a16="http://schemas.microsoft.com/office/drawing/2014/main" val="2850346440"/>
                    </a:ext>
                  </a:extLst>
                </a:gridCol>
                <a:gridCol w="1232206">
                  <a:extLst>
                    <a:ext uri="{9D8B030D-6E8A-4147-A177-3AD203B41FA5}">
                      <a16:colId xmlns:a16="http://schemas.microsoft.com/office/drawing/2014/main" val="2796597016"/>
                    </a:ext>
                  </a:extLst>
                </a:gridCol>
                <a:gridCol w="1107601">
                  <a:extLst>
                    <a:ext uri="{9D8B030D-6E8A-4147-A177-3AD203B41FA5}">
                      <a16:colId xmlns:a16="http://schemas.microsoft.com/office/drawing/2014/main" val="1804849797"/>
                    </a:ext>
                  </a:extLst>
                </a:gridCol>
                <a:gridCol w="1038375">
                  <a:extLst>
                    <a:ext uri="{9D8B030D-6E8A-4147-A177-3AD203B41FA5}">
                      <a16:colId xmlns:a16="http://schemas.microsoft.com/office/drawing/2014/main" val="2822558578"/>
                    </a:ext>
                  </a:extLst>
                </a:gridCol>
                <a:gridCol w="1651018">
                  <a:extLst>
                    <a:ext uri="{9D8B030D-6E8A-4147-A177-3AD203B41FA5}">
                      <a16:colId xmlns:a16="http://schemas.microsoft.com/office/drawing/2014/main" val="2541690289"/>
                    </a:ext>
                  </a:extLst>
                </a:gridCol>
                <a:gridCol w="1619866">
                  <a:extLst>
                    <a:ext uri="{9D8B030D-6E8A-4147-A177-3AD203B41FA5}">
                      <a16:colId xmlns:a16="http://schemas.microsoft.com/office/drawing/2014/main" val="1492474565"/>
                    </a:ext>
                  </a:extLst>
                </a:gridCol>
              </a:tblGrid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New Year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Family 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Good Friday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Victoria 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Canada 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Labour 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Christmas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7924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20796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951453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697953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503444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92527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67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D0835A-181E-4439-BD98-4C2F2F515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64067"/>
              </p:ext>
            </p:extLst>
          </p:nvPr>
        </p:nvGraphicFramePr>
        <p:xfrm>
          <a:off x="1150341" y="2866337"/>
          <a:ext cx="10058400" cy="2099947"/>
        </p:xfrm>
        <a:graphic>
          <a:graphicData uri="http://schemas.openxmlformats.org/drawingml/2006/table">
            <a:tbl>
              <a:tblPr/>
              <a:tblGrid>
                <a:gridCol w="1039156">
                  <a:extLst>
                    <a:ext uri="{9D8B030D-6E8A-4147-A177-3AD203B41FA5}">
                      <a16:colId xmlns:a16="http://schemas.microsoft.com/office/drawing/2014/main" val="1623625469"/>
                    </a:ext>
                  </a:extLst>
                </a:gridCol>
                <a:gridCol w="1057666">
                  <a:extLst>
                    <a:ext uri="{9D8B030D-6E8A-4147-A177-3AD203B41FA5}">
                      <a16:colId xmlns:a16="http://schemas.microsoft.com/office/drawing/2014/main" val="1174850777"/>
                    </a:ext>
                  </a:extLst>
                </a:gridCol>
                <a:gridCol w="941322">
                  <a:extLst>
                    <a:ext uri="{9D8B030D-6E8A-4147-A177-3AD203B41FA5}">
                      <a16:colId xmlns:a16="http://schemas.microsoft.com/office/drawing/2014/main" val="2295028756"/>
                    </a:ext>
                  </a:extLst>
                </a:gridCol>
                <a:gridCol w="846133">
                  <a:extLst>
                    <a:ext uri="{9D8B030D-6E8A-4147-A177-3AD203B41FA5}">
                      <a16:colId xmlns:a16="http://schemas.microsoft.com/office/drawing/2014/main" val="1826807310"/>
                    </a:ext>
                  </a:extLst>
                </a:gridCol>
                <a:gridCol w="793249">
                  <a:extLst>
                    <a:ext uri="{9D8B030D-6E8A-4147-A177-3AD203B41FA5}">
                      <a16:colId xmlns:a16="http://schemas.microsoft.com/office/drawing/2014/main" val="1915932977"/>
                    </a:ext>
                  </a:extLst>
                </a:gridCol>
                <a:gridCol w="819258">
                  <a:extLst>
                    <a:ext uri="{9D8B030D-6E8A-4147-A177-3AD203B41FA5}">
                      <a16:colId xmlns:a16="http://schemas.microsoft.com/office/drawing/2014/main" val="2031183429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2846077600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1140247718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1950214760"/>
                    </a:ext>
                  </a:extLst>
                </a:gridCol>
                <a:gridCol w="679508">
                  <a:extLst>
                    <a:ext uri="{9D8B030D-6E8A-4147-A177-3AD203B41FA5}">
                      <a16:colId xmlns:a16="http://schemas.microsoft.com/office/drawing/2014/main" val="4010935000"/>
                    </a:ext>
                  </a:extLst>
                </a:gridCol>
                <a:gridCol w="562063">
                  <a:extLst>
                    <a:ext uri="{9D8B030D-6E8A-4147-A177-3AD203B41FA5}">
                      <a16:colId xmlns:a16="http://schemas.microsoft.com/office/drawing/2014/main" val="3357022940"/>
                    </a:ext>
                  </a:extLst>
                </a:gridCol>
                <a:gridCol w="671119">
                  <a:extLst>
                    <a:ext uri="{9D8B030D-6E8A-4147-A177-3AD203B41FA5}">
                      <a16:colId xmlns:a16="http://schemas.microsoft.com/office/drawing/2014/main" val="2127696281"/>
                    </a:ext>
                  </a:extLst>
                </a:gridCol>
                <a:gridCol w="769792">
                  <a:extLst>
                    <a:ext uri="{9D8B030D-6E8A-4147-A177-3AD203B41FA5}">
                      <a16:colId xmlns:a16="http://schemas.microsoft.com/office/drawing/2014/main" val="3781243588"/>
                    </a:ext>
                  </a:extLst>
                </a:gridCol>
              </a:tblGrid>
              <a:tr h="296365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January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March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September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October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November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December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205871"/>
                  </a:ext>
                </a:extLst>
              </a:tr>
              <a:tr h="296365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2344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2239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2430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2523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2856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2769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2702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2747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2847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2921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2837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2476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040600"/>
                  </a:ext>
                </a:extLst>
              </a:tr>
              <a:tr h="321757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2449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2083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2452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2619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2832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2834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2893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2856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2858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2872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2716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683308"/>
                  </a:ext>
                </a:extLst>
              </a:tr>
              <a:tr h="296365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2605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2425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2713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2676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2791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2865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2906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2766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2752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2872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2804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2634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288252"/>
                  </a:ext>
                </a:extLst>
              </a:tr>
              <a:tr h="296365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2623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2425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2654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2866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2892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2821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3176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2991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2916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3058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3114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2783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07955"/>
                  </a:ext>
                </a:extLst>
              </a:tr>
              <a:tr h="296365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2951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2639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2950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2794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3282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3038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3045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3205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2937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3289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3265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3088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64317"/>
                  </a:ext>
                </a:extLst>
              </a:tr>
              <a:tr h="296365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2927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2714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2941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3105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3369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3424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3689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3430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3241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3579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3329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3022</a:t>
                      </a:r>
                    </a:p>
                  </a:txBody>
                  <a:tcPr marL="7941" marR="7941" marT="7941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51373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91A231-A858-430D-9B3A-8B0D97084013}"/>
              </a:ext>
            </a:extLst>
          </p:cNvPr>
          <p:cNvSpPr txBox="1"/>
          <p:nvPr/>
        </p:nvSpPr>
        <p:spPr>
          <a:xfrm>
            <a:off x="3418318" y="2358639"/>
            <a:ext cx="4546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Percentage of crime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61C74F-6705-438F-9709-D17B674E1E43}"/>
              </a:ext>
            </a:extLst>
          </p:cNvPr>
          <p:cNvSpPr txBox="1"/>
          <p:nvPr/>
        </p:nvSpPr>
        <p:spPr>
          <a:xfrm>
            <a:off x="3322890" y="5104650"/>
            <a:ext cx="4546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Total number of crime</a:t>
            </a:r>
          </a:p>
        </p:txBody>
      </p:sp>
      <p:pic>
        <p:nvPicPr>
          <p:cNvPr id="2" name="Analysis1">
            <a:hlinkClick r:id="" action="ppaction://media"/>
            <a:extLst>
              <a:ext uri="{FF2B5EF4-FFF2-40B4-BE49-F238E27FC236}">
                <a16:creationId xmlns:a16="http://schemas.microsoft.com/office/drawing/2014/main" id="{54703707-FCCA-45F1-9166-7A485CF4D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A99E-06C6-4708-A543-56032B69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0113"/>
            <a:ext cx="10058400" cy="947247"/>
          </a:xfrm>
        </p:spPr>
        <p:txBody>
          <a:bodyPr>
            <a:normAutofit/>
          </a:bodyPr>
          <a:lstStyle/>
          <a:p>
            <a:r>
              <a:rPr lang="en-CA" sz="4400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CAE-D1B1-4F9E-BB58-77FDF1E1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en-US" sz="2400" dirty="0"/>
              <a:t> What are the most common types of crime in Toronto?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2400" dirty="0"/>
              <a:t> Which neighborhoods experience the highest crime rates?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2400" dirty="0"/>
              <a:t> How do crime rates fluctuate over time?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2400" dirty="0"/>
              <a:t>Is crime Seasonal?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en-US" sz="2400" dirty="0"/>
              <a:t> How does unemployment in a neighborhood affect crime rates?</a:t>
            </a:r>
          </a:p>
          <a:p>
            <a:pPr fontAlgn="base">
              <a:buFont typeface="Wingdings" panose="05000000000000000000" pitchFamily="2" charset="2"/>
              <a:buChar char="v"/>
            </a:pPr>
            <a:endParaRPr lang="en-US" dirty="0"/>
          </a:p>
          <a:p>
            <a:pPr fontAlgn="base"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88FD7372-4ECF-415D-99C9-CBF015FD6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4661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224514F-6DF2-4470-944A-86134BAEA2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536665"/>
              </p:ext>
            </p:extLst>
          </p:nvPr>
        </p:nvGraphicFramePr>
        <p:xfrm>
          <a:off x="396000" y="1100138"/>
          <a:ext cx="4868210" cy="4168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D48051-61E9-4235-A6D1-B94F642409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24475"/>
              </p:ext>
            </p:extLst>
          </p:nvPr>
        </p:nvGraphicFramePr>
        <p:xfrm>
          <a:off x="6138730" y="1100138"/>
          <a:ext cx="5184093" cy="4434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Analysis2">
            <a:hlinkClick r:id="" action="ppaction://media"/>
            <a:extLst>
              <a:ext uri="{FF2B5EF4-FFF2-40B4-BE49-F238E27FC236}">
                <a16:creationId xmlns:a16="http://schemas.microsoft.com/office/drawing/2014/main" id="{523513A2-3A4B-4716-B191-BD35C8169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071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C76F-3539-4017-AFE2-160D28145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IN" dirty="0"/>
              <a:t>Analysis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5966F-964B-4347-A9EB-F49DCC15E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IN" dirty="0"/>
              <a:t>Multiple events</a:t>
            </a:r>
          </a:p>
        </p:txBody>
      </p:sp>
    </p:spTree>
    <p:extLst>
      <p:ext uri="{BB962C8B-B14F-4D97-AF65-F5344CB8AC3E}">
        <p14:creationId xmlns:p14="http://schemas.microsoft.com/office/powerpoint/2010/main" val="17201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AE51E9-870A-417C-B133-AD173E164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49076"/>
              </p:ext>
            </p:extLst>
          </p:nvPr>
        </p:nvGraphicFramePr>
        <p:xfrm>
          <a:off x="6773933" y="364548"/>
          <a:ext cx="2934710" cy="1999962"/>
        </p:xfrm>
        <a:graphic>
          <a:graphicData uri="http://schemas.openxmlformats.org/drawingml/2006/table">
            <a:tbl>
              <a:tblPr/>
              <a:tblGrid>
                <a:gridCol w="1671154">
                  <a:extLst>
                    <a:ext uri="{9D8B030D-6E8A-4147-A177-3AD203B41FA5}">
                      <a16:colId xmlns:a16="http://schemas.microsoft.com/office/drawing/2014/main" val="1750620252"/>
                    </a:ext>
                  </a:extLst>
                </a:gridCol>
                <a:gridCol w="1263556">
                  <a:extLst>
                    <a:ext uri="{9D8B030D-6E8A-4147-A177-3AD203B41FA5}">
                      <a16:colId xmlns:a16="http://schemas.microsoft.com/office/drawing/2014/main" val="1027059135"/>
                    </a:ext>
                  </a:extLst>
                </a:gridCol>
              </a:tblGrid>
              <a:tr h="333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LEVEL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split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222439"/>
                  </a:ext>
                </a:extLst>
              </a:tr>
              <a:tr h="333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DANGER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15990"/>
                  </a:ext>
                </a:extLst>
              </a:tr>
              <a:tr h="333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100 to499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18204"/>
                  </a:ext>
                </a:extLst>
              </a:tr>
              <a:tr h="333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 to 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337626"/>
                  </a:ext>
                </a:extLst>
              </a:tr>
              <a:tr h="333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10-100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87726"/>
                  </a:ext>
                </a:extLst>
              </a:tr>
              <a:tr h="33332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SAFE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911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821E6-E9BA-4A56-B595-9D559DD1A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13183"/>
              </p:ext>
            </p:extLst>
          </p:nvPr>
        </p:nvGraphicFramePr>
        <p:xfrm>
          <a:off x="2446409" y="350981"/>
          <a:ext cx="2715058" cy="2013529"/>
        </p:xfrm>
        <a:graphic>
          <a:graphicData uri="http://schemas.openxmlformats.org/drawingml/2006/table">
            <a:tbl>
              <a:tblPr/>
              <a:tblGrid>
                <a:gridCol w="1351215">
                  <a:extLst>
                    <a:ext uri="{9D8B030D-6E8A-4147-A177-3AD203B41FA5}">
                      <a16:colId xmlns:a16="http://schemas.microsoft.com/office/drawing/2014/main" val="1966109371"/>
                    </a:ext>
                  </a:extLst>
                </a:gridCol>
                <a:gridCol w="1363843">
                  <a:extLst>
                    <a:ext uri="{9D8B030D-6E8A-4147-A177-3AD203B41FA5}">
                      <a16:colId xmlns:a16="http://schemas.microsoft.com/office/drawing/2014/main" val="12229453"/>
                    </a:ext>
                  </a:extLst>
                </a:gridCol>
              </a:tblGrid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LEVEL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Count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26202"/>
                  </a:ext>
                </a:extLst>
              </a:tr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SAFE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18021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20307"/>
                  </a:ext>
                </a:extLst>
              </a:tr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77178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78696"/>
                  </a:ext>
                </a:extLst>
              </a:tr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93388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199615"/>
                  </a:ext>
                </a:extLst>
              </a:tr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17047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00095"/>
                  </a:ext>
                </a:extLst>
              </a:tr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DANGER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801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009856"/>
                  </a:ext>
                </a:extLst>
              </a:tr>
              <a:tr h="2876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206435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58153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02FED-C016-4BB0-B7D3-452E96E04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84" y="3003394"/>
            <a:ext cx="3858163" cy="212437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DA4290-6804-488E-893C-DF27DA0A0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14" y="3003394"/>
            <a:ext cx="4153480" cy="113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87C6B-2AC4-4BA4-A6BB-2B859D89F79A}"/>
              </a:ext>
            </a:extLst>
          </p:cNvPr>
          <p:cNvSpPr txBox="1"/>
          <p:nvPr/>
        </p:nvSpPr>
        <p:spPr>
          <a:xfrm>
            <a:off x="2446409" y="2484644"/>
            <a:ext cx="302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Total crime respect to levels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EC826-3C5A-40AD-B063-B4A49E904041}"/>
              </a:ext>
            </a:extLst>
          </p:cNvPr>
          <p:cNvSpPr txBox="1"/>
          <p:nvPr/>
        </p:nvSpPr>
        <p:spPr>
          <a:xfrm>
            <a:off x="2298410" y="4333314"/>
            <a:ext cx="301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Most Area with frequent crime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F3C28-3E78-4C2C-A53B-8172602AC70F}"/>
              </a:ext>
            </a:extLst>
          </p:cNvPr>
          <p:cNvSpPr txBox="1"/>
          <p:nvPr/>
        </p:nvSpPr>
        <p:spPr>
          <a:xfrm>
            <a:off x="6773933" y="2484644"/>
            <a:ext cx="301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Level split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E733B-6247-4A35-9E66-1DB0563B241A}"/>
              </a:ext>
            </a:extLst>
          </p:cNvPr>
          <p:cNvSpPr txBox="1"/>
          <p:nvPr/>
        </p:nvSpPr>
        <p:spPr>
          <a:xfrm>
            <a:off x="7041537" y="5114399"/>
            <a:ext cx="301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Top 10 neighbourhood</a:t>
            </a:r>
          </a:p>
        </p:txBody>
      </p:sp>
      <p:pic>
        <p:nvPicPr>
          <p:cNvPr id="4" name="Analysis3">
            <a:hlinkClick r:id="" action="ppaction://media"/>
            <a:extLst>
              <a:ext uri="{FF2B5EF4-FFF2-40B4-BE49-F238E27FC236}">
                <a16:creationId xmlns:a16="http://schemas.microsoft.com/office/drawing/2014/main" id="{35571C38-1A6A-4D86-9670-65D19569D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084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09F2704-7A80-4F38-BF22-3DB73FAA8D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 b="5005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pic>
        <p:nvPicPr>
          <p:cNvPr id="3" name="Analysis4">
            <a:hlinkClick r:id="" action="ppaction://media"/>
            <a:extLst>
              <a:ext uri="{FF2B5EF4-FFF2-40B4-BE49-F238E27FC236}">
                <a16:creationId xmlns:a16="http://schemas.microsoft.com/office/drawing/2014/main" id="{779E6D01-6E37-42A2-B5CE-B13C78256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C76F-3539-4017-AFE2-160D28145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IN" dirty="0"/>
              <a:t>Analysis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5966F-964B-4347-A9EB-F49DCC15E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IN" dirty="0"/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189819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EAD25FF-E260-4F9E-A042-4D4E168DFB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8" b="4470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pic>
        <p:nvPicPr>
          <p:cNvPr id="5" name="Analysis5">
            <a:hlinkClick r:id="" action="ppaction://media"/>
            <a:extLst>
              <a:ext uri="{FF2B5EF4-FFF2-40B4-BE49-F238E27FC236}">
                <a16:creationId xmlns:a16="http://schemas.microsoft.com/office/drawing/2014/main" id="{C0363BB1-3217-41B1-8511-EC3772BBD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138035D-B624-4DA6-BEBB-30EB15E35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r="1" b="1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pic>
        <p:nvPicPr>
          <p:cNvPr id="4" name="Analysis6">
            <a:hlinkClick r:id="" action="ppaction://media"/>
            <a:extLst>
              <a:ext uri="{FF2B5EF4-FFF2-40B4-BE49-F238E27FC236}">
                <a16:creationId xmlns:a16="http://schemas.microsoft.com/office/drawing/2014/main" id="{874133E5-04EE-4C7F-AB70-82E6C7233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75215" y="31835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C659255-053F-4CFF-B93E-A925CA37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2" b="17749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C67781-50C6-4F71-BA1C-C533AC9D8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074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8104-79A0-408F-80B0-00A9F735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707D2-207B-4940-A44D-BFBB215A9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Assault is the most common crime followed by break and enter.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11am to 1pm seems to be the peak time for crime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Crime rate increases in summer and dips during winter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February has the lowest number of crime since it’s the coldest month of the year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overall crime rate for the city of Toronto is stable without any exponential increase over the years.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We cannot find any relation between crime and events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Police reporting delay increase with respect to the location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  <p:pic>
        <p:nvPicPr>
          <p:cNvPr id="4" name="Slide 29">
            <a:hlinkClick r:id="" action="ppaction://media"/>
            <a:extLst>
              <a:ext uri="{FF2B5EF4-FFF2-40B4-BE49-F238E27FC236}">
                <a16:creationId xmlns:a16="http://schemas.microsoft.com/office/drawing/2014/main" id="{2C4165E8-A394-4942-A5BC-A49197345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7806-0F59-401B-809C-7BCB1482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E4EA0-588E-4972-8ADC-D9AC259A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en-CA" sz="2400" dirty="0"/>
              <a:t>Downloaded from Toronto Police open data portal</a:t>
            </a:r>
          </a:p>
          <a:p>
            <a:pPr lvl="1" fontAlgn="base"/>
            <a:r>
              <a:rPr lang="en-CA" sz="2000" dirty="0"/>
              <a:t>Consists of 16 columns and over 15k rows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CA" sz="2400" dirty="0"/>
              <a:t>Stats Canada Census data</a:t>
            </a:r>
          </a:p>
          <a:p>
            <a:pPr lvl="1" fontAlgn="base"/>
            <a:r>
              <a:rPr lang="en-CA" sz="2000" dirty="0"/>
              <a:t>Socio economic data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CA" sz="2400" dirty="0"/>
              <a:t>Toronto Health profiles</a:t>
            </a:r>
          </a:p>
          <a:p>
            <a:pPr lvl="1" fontAlgn="base"/>
            <a:r>
              <a:rPr lang="en-CA" sz="2000" dirty="0"/>
              <a:t>Demographic data</a:t>
            </a:r>
          </a:p>
          <a:p>
            <a:endParaRPr lang="en-CA" dirty="0"/>
          </a:p>
        </p:txBody>
      </p:sp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CD90CFF7-7509-442C-A50A-91FF55BDA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2765" y="51120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0C7C-E55D-497E-8F55-575DAC05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519B-1D0A-471D-8FE7-A95CB90E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0078"/>
            <a:ext cx="10058400" cy="4023360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68C82-069B-4BB0-9B6F-7945E55428C4}"/>
              </a:ext>
            </a:extLst>
          </p:cNvPr>
          <p:cNvSpPr/>
          <p:nvPr/>
        </p:nvSpPr>
        <p:spPr>
          <a:xfrm>
            <a:off x="542278" y="2324101"/>
            <a:ext cx="2560762" cy="353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3764D3-95D3-4D09-AE12-DFFDF5E2BEB3}"/>
              </a:ext>
            </a:extLst>
          </p:cNvPr>
          <p:cNvSpPr/>
          <p:nvPr/>
        </p:nvSpPr>
        <p:spPr>
          <a:xfrm>
            <a:off x="3698437" y="2324101"/>
            <a:ext cx="2428043" cy="353933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25E91-146C-4C8C-B5C0-53FFAA6C2E15}"/>
              </a:ext>
            </a:extLst>
          </p:cNvPr>
          <p:cNvSpPr/>
          <p:nvPr/>
        </p:nvSpPr>
        <p:spPr>
          <a:xfrm>
            <a:off x="6699456" y="2319661"/>
            <a:ext cx="2484566" cy="353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69C00-4A76-4A61-B6C4-23E47473CCB2}"/>
              </a:ext>
            </a:extLst>
          </p:cNvPr>
          <p:cNvSpPr/>
          <p:nvPr/>
        </p:nvSpPr>
        <p:spPr>
          <a:xfrm>
            <a:off x="9656607" y="2319661"/>
            <a:ext cx="2207581" cy="353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1C2C1-5AEC-42F1-9F0D-072969734E13}"/>
              </a:ext>
            </a:extLst>
          </p:cNvPr>
          <p:cNvSpPr txBox="1"/>
          <p:nvPr/>
        </p:nvSpPr>
        <p:spPr>
          <a:xfrm>
            <a:off x="647700" y="2438401"/>
            <a:ext cx="2266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Merged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OneHotEncoding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Type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61006-641E-4651-BE63-7E8A5C432848}"/>
              </a:ext>
            </a:extLst>
          </p:cNvPr>
          <p:cNvSpPr txBox="1"/>
          <p:nvPr/>
        </p:nvSpPr>
        <p:spPr>
          <a:xfrm>
            <a:off x="3817398" y="2438400"/>
            <a:ext cx="19686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Visualized plots using tableau and python to find insights about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Created interactive maps using various python libraries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E3F61-139A-43A5-A12F-891C1589FEDD}"/>
              </a:ext>
            </a:extLst>
          </p:cNvPr>
          <p:cNvSpPr txBox="1"/>
          <p:nvPr/>
        </p:nvSpPr>
        <p:spPr>
          <a:xfrm>
            <a:off x="6763746" y="2438400"/>
            <a:ext cx="2254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Data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ARIMA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12CD41-9ED0-488F-808A-96A242F22272}"/>
              </a:ext>
            </a:extLst>
          </p:cNvPr>
          <p:cNvSpPr txBox="1"/>
          <p:nvPr/>
        </p:nvSpPr>
        <p:spPr>
          <a:xfrm>
            <a:off x="9741462" y="2438400"/>
            <a:ext cx="231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Evaluated the results using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Diagnostic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Accuracy curves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F0E44B-CA43-475C-974C-BD68CAC57B8E}"/>
              </a:ext>
            </a:extLst>
          </p:cNvPr>
          <p:cNvSpPr/>
          <p:nvPr/>
        </p:nvSpPr>
        <p:spPr>
          <a:xfrm>
            <a:off x="9247051" y="3352230"/>
            <a:ext cx="372862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E0EC0C2-7518-47D8-9881-51B72E4F335C}"/>
              </a:ext>
            </a:extLst>
          </p:cNvPr>
          <p:cNvSpPr/>
          <p:nvPr/>
        </p:nvSpPr>
        <p:spPr>
          <a:xfrm>
            <a:off x="6258682" y="3352230"/>
            <a:ext cx="372862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D668987-A30F-4DBC-85F6-D8030577FE6E}"/>
              </a:ext>
            </a:extLst>
          </p:cNvPr>
          <p:cNvSpPr/>
          <p:nvPr/>
        </p:nvSpPr>
        <p:spPr>
          <a:xfrm>
            <a:off x="3254700" y="3352230"/>
            <a:ext cx="372862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peline">
            <a:hlinkClick r:id="" action="ppaction://media"/>
            <a:extLst>
              <a:ext uri="{FF2B5EF4-FFF2-40B4-BE49-F238E27FC236}">
                <a16:creationId xmlns:a16="http://schemas.microsoft.com/office/drawing/2014/main" id="{7A7D3266-CD4E-4746-ADB2-2818F6647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8621" y="825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7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98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99" name="Rectangle 7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D1ADD7-E353-4600-BCDC-E3FE2603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209675"/>
            <a:ext cx="6487038" cy="458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0" name="Rectangle 7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1BBBC-B663-465B-B743-814A5BB1575F}"/>
              </a:ext>
            </a:extLst>
          </p:cNvPr>
          <p:cNvSpPr txBox="1"/>
          <p:nvPr/>
        </p:nvSpPr>
        <p:spPr>
          <a:xfrm>
            <a:off x="8096885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Number of crime during 2014 to 2019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44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01" name="Rectangle 8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3FE8D-D601-40FE-A9ED-8696720313D0}"/>
              </a:ext>
            </a:extLst>
          </p:cNvPr>
          <p:cNvSpPr txBox="1"/>
          <p:nvPr/>
        </p:nvSpPr>
        <p:spPr>
          <a:xfrm>
            <a:off x="1497496" y="861391"/>
            <a:ext cx="501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Total Crime rate from 2014 to early 2019</a:t>
            </a:r>
          </a:p>
        </p:txBody>
      </p:sp>
      <p:pic>
        <p:nvPicPr>
          <p:cNvPr id="4" name="Silde5">
            <a:hlinkClick r:id="" action="ppaction://media"/>
            <a:extLst>
              <a:ext uri="{FF2B5EF4-FFF2-40B4-BE49-F238E27FC236}">
                <a16:creationId xmlns:a16="http://schemas.microsoft.com/office/drawing/2014/main" id="{B45EE6A8-7829-4EF1-A172-006C8E7B0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37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3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B005-AA20-41A5-8126-652E77B5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Exploration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5B6861-B868-41B7-9732-2FBCFB8B3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1737360"/>
            <a:ext cx="9191624" cy="450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ilde 6">
            <a:hlinkClick r:id="" action="ppaction://media"/>
            <a:extLst>
              <a:ext uri="{FF2B5EF4-FFF2-40B4-BE49-F238E27FC236}">
                <a16:creationId xmlns:a16="http://schemas.microsoft.com/office/drawing/2014/main" id="{CDDA5528-D933-41C4-9187-68FFF5A36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3182" y="8183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35522-4991-4C02-836B-09AA6FED6C67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can see that February month has lowest crime.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February:11,809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EAB25F-A103-4F62-9E56-BE1855D8D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"/>
          <a:stretch/>
        </p:blipFill>
        <p:spPr bwMode="auto">
          <a:xfrm>
            <a:off x="1518457" y="474268"/>
            <a:ext cx="9253921" cy="41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Silde7">
            <a:hlinkClick r:id="" action="ppaction://media"/>
            <a:extLst>
              <a:ext uri="{FF2B5EF4-FFF2-40B4-BE49-F238E27FC236}">
                <a16:creationId xmlns:a16="http://schemas.microsoft.com/office/drawing/2014/main" id="{279C543B-CD57-4465-A9BA-DC27B0818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2209" y="55293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66D0A32-3C08-43FB-AB25-58C6169E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609600"/>
            <a:ext cx="89344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4CCE52-1339-4847-8E8E-8EA7AD15ABD5}"/>
              </a:ext>
            </a:extLst>
          </p:cNvPr>
          <p:cNvSpPr/>
          <p:nvPr/>
        </p:nvSpPr>
        <p:spPr>
          <a:xfrm>
            <a:off x="8405769" y="2967335"/>
            <a:ext cx="30909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/>
              </a:rPr>
              <a:t>Crime by  hour of the day</a:t>
            </a:r>
          </a:p>
          <a:p>
            <a:endParaRPr lang="en-US" dirty="0"/>
          </a:p>
          <a:p>
            <a:r>
              <a:rPr lang="en-US" dirty="0"/>
              <a:t>Most prevalent crime:: Assault</a:t>
            </a:r>
          </a:p>
          <a:p>
            <a:br>
              <a:rPr lang="en-US" dirty="0"/>
            </a:br>
            <a:r>
              <a:rPr lang="en-US" dirty="0"/>
              <a:t>Peak time :: 11am to 1pm </a:t>
            </a:r>
          </a:p>
          <a:p>
            <a:br>
              <a:rPr lang="en-US" dirty="0"/>
            </a:br>
            <a:br>
              <a:rPr lang="en-US" dirty="0"/>
            </a:br>
            <a:endParaRPr lang="en-CA" dirty="0"/>
          </a:p>
        </p:txBody>
      </p:sp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5BE212B7-308C-400A-9AA2-8F01A7700B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200.89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6421" y="51921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0C15CDD-57E2-4D30-B5A8-A1327DCE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762000"/>
            <a:ext cx="100107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EF0063CA-219A-4E9B-93A9-EB77A17F2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9374" y="5575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594</Words>
  <Application>Microsoft Office PowerPoint</Application>
  <PresentationFormat>Widescreen</PresentationFormat>
  <Paragraphs>290</Paragraphs>
  <Slides>28</Slides>
  <Notes>1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Wingdings</vt:lpstr>
      <vt:lpstr>Retrospect</vt:lpstr>
      <vt:lpstr>Toronto Crime Analysis</vt:lpstr>
      <vt:lpstr>Questions</vt:lpstr>
      <vt:lpstr>Dataset</vt:lpstr>
      <vt:lpstr>Project Pipeline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Modeling</vt:lpstr>
      <vt:lpstr>Arima Model</vt:lpstr>
      <vt:lpstr>Model performance before optimization.</vt:lpstr>
      <vt:lpstr>PowerPoint Presentation</vt:lpstr>
      <vt:lpstr>PowerPoint Presentation</vt:lpstr>
      <vt:lpstr>PowerPoint Presentation</vt:lpstr>
      <vt:lpstr>Test Accuracy of optimized vs unoptimized model</vt:lpstr>
      <vt:lpstr>Analysis</vt:lpstr>
      <vt:lpstr>PowerPoint Presentation</vt:lpstr>
      <vt:lpstr>PowerPoint Presentation</vt:lpstr>
      <vt:lpstr>Analysis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Crime Analysis</dc:title>
  <dc:creator>Sachin Jacob</dc:creator>
  <cp:lastModifiedBy>Sachin Jacob</cp:lastModifiedBy>
  <cp:revision>10</cp:revision>
  <dcterms:created xsi:type="dcterms:W3CDTF">2020-04-11T00:56:54Z</dcterms:created>
  <dcterms:modified xsi:type="dcterms:W3CDTF">2020-04-11T03:30:40Z</dcterms:modified>
</cp:coreProperties>
</file>